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0"/>
  </p:notesMasterIdLst>
  <p:sldIdLst>
    <p:sldId id="256" r:id="rId2"/>
    <p:sldId id="364" r:id="rId3"/>
    <p:sldId id="314" r:id="rId4"/>
    <p:sldId id="369" r:id="rId5"/>
    <p:sldId id="370" r:id="rId6"/>
    <p:sldId id="363" r:id="rId7"/>
    <p:sldId id="365" r:id="rId8"/>
    <p:sldId id="292" r:id="rId9"/>
    <p:sldId id="361" r:id="rId10"/>
    <p:sldId id="344" r:id="rId11"/>
    <p:sldId id="353" r:id="rId12"/>
    <p:sldId id="356" r:id="rId13"/>
    <p:sldId id="347" r:id="rId14"/>
    <p:sldId id="357" r:id="rId15"/>
    <p:sldId id="359" r:id="rId16"/>
    <p:sldId id="378" r:id="rId17"/>
    <p:sldId id="354" r:id="rId18"/>
    <p:sldId id="355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62" r:id="rId27"/>
    <p:sldId id="379" r:id="rId28"/>
    <p:sldId id="29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95" d="100"/>
          <a:sy n="95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1E9B-BD08-4F1A-A16E-40858231894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837F4-91D5-498E-9517-E1F5405EED5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40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37F4-91D5-498E-9517-E1F5405EED5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9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808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84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812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66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609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202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79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064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24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1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0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05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16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6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2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0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3AA600-69BA-431B-9D6B-BEF817A045DF}" type="datetimeFigureOut">
              <a:rPr lang="es-ES" smtClean="0"/>
              <a:pPr/>
              <a:t>25/08/2015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B536F3-B947-45EA-90CC-17E65226BDE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8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09" y="2348880"/>
            <a:ext cx="9144000" cy="237626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3200" b="1" cap="none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LOS PROYECTOS HIDROELÉCTRICOS COMO PARTE DE UNA ESTRATEGIA ENERGÉTICA DE MITIGACIÓN</a:t>
            </a:r>
          </a:p>
          <a:p>
            <a:pPr algn="ctr">
              <a:lnSpc>
                <a:spcPct val="150000"/>
              </a:lnSpc>
            </a:pPr>
            <a:endParaRPr lang="es-CO" sz="32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s-ES" sz="32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643174" y="537321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98638" algn="l"/>
              </a:tabLst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Ing. Guillermo V. Malinow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3548" y="144734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ARGENTINA </a:t>
            </a:r>
            <a:endParaRPr lang="es-A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AL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CLIMATICO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A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Buenos Aires, 26 de agosto de 2015</a:t>
            </a:r>
            <a:endParaRPr lang="es-E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70080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LOS EMBALSES HAY EMISIÓN DE DIÓXIDO DE CARBONO (CO</a:t>
            </a:r>
            <a:r>
              <a:rPr lang="es-CO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Y METANO (MH</a:t>
            </a:r>
            <a:r>
              <a:rPr lang="es-CO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SIN EMBARGO EN NUESTRO PAIS, POR ENCONTRARSE LOS EMBAL-SES ACTUALES Y FUTUROS EN LATITUDES ALTAS (ENTRE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27º Y 44º SUR</a:t>
            </a:r>
            <a:r>
              <a:rPr lang="es-ES" sz="2400" dirty="0" smtClean="0"/>
              <a:t>)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LA EMISIÓN NETA DEJA DE SER SIGNIFICATIVA.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usas de gases invernadero en embal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460851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11560" y="260648"/>
            <a:ext cx="792088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INTERPRETACION DEL PROCESO DE EMISION DE GASES DE EFECTO INVERNADERO EN EMBALSES</a:t>
            </a:r>
            <a:endParaRPr lang="es-E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8092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descomposición de la vegetación y los suelos inundados bajo un embalse emiten anhídrido carbónico y metano. </a:t>
            </a: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 orgánica transportada al embalse desde aguas arriba y la descomposición de las plantas acuáticas y algas también generan una gran cantidad de estos gases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pueden continuar durante la vida del embalse, mucho tiempo después de que toda la vegetación inundada se haya </a:t>
            </a: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desCOMpuesto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236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0" y="-22375"/>
            <a:ext cx="9144000" cy="863223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400" b="1" spc="-2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 mal manejo DE UN PROYECTO CONTRIBUIRÁ A generar MÁS gases de efecto invernadero</a:t>
            </a:r>
            <a:endParaRPr lang="es-ES" sz="2400" b="1" spc="-2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rboles muertos en un embal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0849"/>
            <a:ext cx="9144000" cy="546847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5536" y="631832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de los árboles muertos en el embalse de Balbina,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Brasil, 1989.</a:t>
            </a:r>
            <a:endParaRPr lang="es-A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0" y="116632"/>
            <a:ext cx="8136904" cy="10081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DE LAS LAMENTABLES OPINIONES EMITIDAS POR LA COMISIÓN MUNDIAL DE REPRESAS (WDC) </a:t>
            </a:r>
            <a:b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FINAL DE nov. 2000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87522" y="1484784"/>
            <a:ext cx="8640961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WDC PROPUSO que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embalses </a:t>
            </a:r>
            <a:r>
              <a:rPr lang="es-A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represenTA-Ban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aporte significativo al cambio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que los esquemas hidroeléctricos en </a:t>
            </a:r>
            <a:r>
              <a:rPr lang="es-A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-nos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</a:t>
            </a:r>
            <a:r>
              <a:rPr lang="es-A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pODÍAn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un mayor impacto para el calentamiento mundial que las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centrales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eléctricas a base de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combustibles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fósiles. 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ENCENDIÓ LUCES ROJAS POR TODOS LADOS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20880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DIFERENCIA DE LAS EMISIONES MEDIDAS EN CHIMENEA DE PLANTAS TERMOELÉCTRICAS U OTRAS (EMISIÓN NETA), EN LOS EMBALSES HAY QUE CONOCER LA emisión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captación </a:t>
            </a: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natu-ral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al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embalse (LÍNEA DE BASE) PARA, A PARTIR DE UNA MEDICIÓN DE LA EMISIÓN BRUTA, PODER DETERMINAR LA EMISIÓN NETA.</a:t>
            </a:r>
            <a:endParaRPr lang="es-A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43608" y="332656"/>
            <a:ext cx="6912768" cy="95410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 CONFUSIÓN CON LOS DATOS SOBRE EMISIONES DE GEI’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A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1766" y="548680"/>
            <a:ext cx="856719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IPCC 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(2006),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período de 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ciclo de vida de las emisiones netas de </a:t>
            </a:r>
            <a:r>
              <a:rPr lang="es-E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geI’s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de 100 años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  <a:r>
              <a:rPr lang="es-E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publicadA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recientemente </a:t>
            </a:r>
            <a:r>
              <a:rPr lang="es-ES" sz="26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recopiló datos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emisiones de </a:t>
            </a:r>
            <a:r>
              <a:rPr lang="es-E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GEI’s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embalses EN TODO EL MUNDO destinados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generación hidroeléctrica, los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fueron </a:t>
            </a:r>
            <a:r>
              <a:rPr lang="es-E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ANALIZados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 equipo 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 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científicos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concluyó que los sistemas evaluados emiten </a:t>
            </a:r>
            <a:r>
              <a:rPr lang="es-E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1/6 del C0</a:t>
            </a:r>
            <a:r>
              <a:rPr lang="es-ES" sz="2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CH</a:t>
            </a:r>
            <a:r>
              <a:rPr lang="es-ES" sz="2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previamente fueron atribuidos a </a:t>
            </a:r>
            <a:r>
              <a:rPr lang="es-E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MISMOS</a:t>
            </a:r>
            <a:r>
              <a:rPr lang="es-E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766" y="5805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emission from hydroelectric reservoirs linked to reservoir age and latitude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N. Barros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 al., Nature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  <a:endParaRPr lang="es-A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" y="1412776"/>
            <a:ext cx="9144000" cy="33324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ORGANIZADA EN EL AÑO 2012 POR EL COMITÉ ARGENTINO DE PRESAS PARA PODER ELABORAR UN INFORME SOBRE EMISIONES DE GEI’S EN 89 EMBALSES EXPLOTADOS EN ARGENTINA</a:t>
            </a:r>
            <a:endParaRPr lang="es-A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1560" y="50851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Respondió solamente el 19% de los consultados.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ningún caso disponían de datos de base ni efectuaban algún tipo de medición. </a:t>
            </a:r>
            <a:endParaRPr lang="es-A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 la emisión anual de gases de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invernadero en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AR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AR" sz="2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equivalentes/</a:t>
            </a:r>
            <a:r>
              <a:rPr lang="es-A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s-AR" sz="2400" b="1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s-A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624736" cy="5428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3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289" y="332656"/>
            <a:ext cx="8568952" cy="64807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OFERTA HIDROELÉCTRICA AL AÑO 2015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5" y="2132856"/>
            <a:ext cx="8839520" cy="28083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9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9552" y="180007"/>
            <a:ext cx="8208912" cy="8925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MATRIZ DE GENERACIÓN ELÉCTRICA A NIVEL MUNDIAL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PARTICIPACIÓN DE CADA FUENTE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467544" y="6403831"/>
            <a:ext cx="6408712" cy="3645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Dams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Hydroelectric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ES" sz="1800" b="1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ICOLD, </a:t>
            </a:r>
            <a:r>
              <a:rPr lang="es-ES" sz="1800" b="1" baseline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</a:t>
            </a:r>
            <a:r>
              <a:rPr lang="es-ES" sz="1800" b="1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2012</a:t>
            </a:r>
            <a:endParaRPr lang="es-E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959" t="5351" r="5786" b="10379"/>
          <a:stretch/>
        </p:blipFill>
        <p:spPr>
          <a:xfrm>
            <a:off x="552877" y="1317467"/>
            <a:ext cx="8208912" cy="48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9" y="548680"/>
            <a:ext cx="7773338" cy="93827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HIDROELÉCTRICA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30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CUENCA DEL PLATA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7" y="1916832"/>
            <a:ext cx="8496943" cy="3148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958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9947" y="188641"/>
            <a:ext cx="7773338" cy="86409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HIDROELÉCTRICA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30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RIOS CORDILLERANOS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1" y="1916832"/>
            <a:ext cx="8116670" cy="27607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0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9947" y="188641"/>
            <a:ext cx="7773338" cy="86409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HIDROELÉCTRICA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30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RIOS CORDILLERANOS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47" y="1196752"/>
            <a:ext cx="7773337" cy="55446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37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9947" y="188641"/>
            <a:ext cx="7773338" cy="86409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HIDROELÉCTRICA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30 </a:t>
            </a: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s-A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RIOS CORDILLERANOS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9" y="1794479"/>
            <a:ext cx="8089901" cy="3434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4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273" y="116632"/>
            <a:ext cx="8856984" cy="12961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HIPOTÉTICA PARTICIPACIÓN HIDROELÉCTRICA EN LA MATRIZ ELÉCTRICA DE GENERACIÓN </a:t>
            </a:r>
            <a:b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(HORIZONTE AL AÑO 2035)</a:t>
            </a: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77181" y="1772816"/>
            <a:ext cx="8389167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TASA DE CRECIMIENTO DE LA DEMANDA DE ENERGÍA ELÉCTRICA DEL 3,5% </a:t>
            </a:r>
            <a:r>
              <a:rPr lang="es-ES" sz="2400" b="1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EL PARQUE DE GENE-RACIÓN ARGENTINO DEBERÁ SER CAPAZ DE PRODUCIR UNA ENERGÍA MEDIA ANUAL DE </a:t>
            </a:r>
            <a:r>
              <a:rPr lang="es-ES" sz="2400" b="1" u="sng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270.000 </a:t>
            </a:r>
            <a:r>
              <a:rPr lang="es-ES" sz="2400" b="1" u="sng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CONSTRUYERAN TODOS LOS PROYECTOS HIDRO-ELÉCTRICOS ANTES DETALLADOS, EL APORTE DE ESTA FUENTE EN LA MATRIZ ELÉCTRICA RECIÉN SE PODRÁ TENDER AL 40%, PORCENTAJE PROMEDIO REGISTRADO EN EL PERÍODO 1972-2014.</a:t>
            </a:r>
          </a:p>
          <a:p>
            <a:pPr marL="0" indent="0">
              <a:buNone/>
            </a:pPr>
            <a:endParaRPr lang="es-ES" sz="2400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3183" cy="12961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HIPOTÉTICA PARTICIPACIÓN HIDROELÉCTRICA EN LA MATRIZ ELÉCTRICA DE GENERACIÓN </a:t>
            </a:r>
            <a:b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(HORIZONTE AL AÑO 2035)</a:t>
            </a:r>
            <a:endParaRPr lang="es-A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64096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INTENSIVO </a:t>
            </a:r>
            <a:r>
              <a:rPr lang="es-ES" sz="24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NATURALEZA REPRESENTA UNA INVERSIÓN TOTAL DEL ORDEN DE 27.500 M U$S, QUE EQUIVALE A 1.375 M U$S ANUALES DURANTE LAS PRÓXIMAS DOS DÉCADAS.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 PODER CONCRETARSE EL MISMO, LA DEMANDA DE ENERGÍA ELÉCTRICA SE ATENDERÍA MAYORMENTE MEDIANTE TECNOLOGÍAS QUE EMPLEAN COMBUSTI-BLES FÓSILES, AUMENTANDO ASÍ LA EMISIÓN DE GEI’S A LA ATMÓSFERA.</a:t>
            </a:r>
            <a:endParaRPr lang="es-ES" sz="2400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33763" y="1320830"/>
            <a:ext cx="856895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PROYECTOS HIDROELÉCTRICOS MENCIONA-DOS, EL APORTE DE ENERGÍA DE DICHA FUENTE EN EL PERÍODO SERÁ DE 1.479 </a:t>
            </a:r>
            <a:r>
              <a:rPr lang="es-E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es-ES" sz="2400" b="1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sz="24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9562" y="98629"/>
            <a:ext cx="7776864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EMISIONES DE GEI’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ATMÓSFERA EN EL PERÍODO 2016-2035</a:t>
            </a:r>
            <a:endParaRPr lang="es-A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1" y="4000867"/>
            <a:ext cx="8208912" cy="22063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uadroTexto 6"/>
          <p:cNvSpPr txBox="1"/>
          <p:nvPr/>
        </p:nvSpPr>
        <p:spPr>
          <a:xfrm>
            <a:off x="513783" y="2901776"/>
            <a:ext cx="82089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REDUCCIÓN DE EMISIONES DE GEI’</a:t>
            </a:r>
            <a:r>
              <a:rPr lang="es-E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POR REEMPLAZO DE OTRAS TECNOLOGÍAS (</a:t>
            </a: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EN M </a:t>
            </a:r>
            <a:r>
              <a:rPr lang="es-ES" sz="2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Tn</a:t>
            </a: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DE CO</a:t>
            </a:r>
            <a:r>
              <a:rPr lang="es-ES" sz="2400" b="1" baseline="-25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EQUIVALENTE </a:t>
            </a:r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2135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7128792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0691" y="2708920"/>
            <a:ext cx="6482618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</a:pPr>
            <a:r>
              <a:rPr lang="es-CO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¡¡ </a:t>
            </a:r>
            <a:r>
              <a:rPr lang="es-CO" sz="3600" b="1" spc="3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MUCHAS GRACIAS </a:t>
            </a:r>
            <a:r>
              <a:rPr lang="es-CO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!!</a:t>
            </a:r>
            <a:endParaRPr lang="es-ES" sz="36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71800" y="40050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gmalinow3@gmail.com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208912" cy="29523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 LA involución que ha </a:t>
            </a:r>
            <a:r>
              <a:rPr lang="es-E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sufrido 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Sector </a:t>
            </a:r>
            <a:r>
              <a:rPr lang="es-E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Hidroeléctrico 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Argentino, 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matriz </a:t>
            </a:r>
            <a:r>
              <a:rPr lang="es-CO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elécTRI-ca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depende cada vez más del uso de </a:t>
            </a:r>
            <a:r>
              <a:rPr lang="es-CO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comBUS-tibles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fósiles, fuente IMPORTANTE de emisión de gases de efecto invernadero (</a:t>
            </a:r>
            <a:r>
              <a:rPr lang="es-CO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GEI’</a:t>
            </a:r>
            <a:r>
              <a:rPr lang="es-CO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C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6133" y="0"/>
            <a:ext cx="8208912" cy="8925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MATRIZ ARGENTINA DE GENERACIÓN ELÉCTRICA 2014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PARTICIPACIÓN DE CADA FUENTE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519642" y="6493472"/>
            <a:ext cx="2232248" cy="3645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E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CAMMESA</a:t>
            </a:r>
            <a:endParaRPr lang="es-E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2" y="892552"/>
            <a:ext cx="8207243" cy="55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PROYECCIÓN SOBRE DISPONIBILIDAD MUNDIAL DE AGUA PER CÁPITA PARA EL PERÍODO 1950-2050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7" cy="41764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542" y="602128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Joint efforts for better development of dams and reservoirs, ICOLD, 2012</a:t>
            </a:r>
            <a:endParaRPr lang="es-A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80920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CIERTOS ÁMBITOS NO PROCLIVES A LAS OBRAS HIDRÁULICAS SE GENERALIZA LA CUESTIÓN Y SE EMITEN EXPRESIONES COMO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ENERGÍA HIDRÁULICA NO ES TAN VERDE COMO SE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PROCLAMA”</a:t>
            </a:r>
          </a:p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endParaRPr lang="es-E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EMBALSES EMITEN TANTO O MÁS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CANTIDA-DES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GEI’</a:t>
            </a:r>
            <a:r>
              <a: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LAS CENTRALES ELÉCTRICAS QUE EMPLEAN HIDROCARBUROS”</a:t>
            </a:r>
            <a:endParaRPr lang="es-A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3969</TotalTime>
  <Words>900</Words>
  <Application>Microsoft Office PowerPoint</Application>
  <PresentationFormat>Presentación en pantalla (4:3)</PresentationFormat>
  <Paragraphs>62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Tahoma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 mal manejo DE UN PROYECTO CONTRIBUIRÁ A generar MÁS gases de efecto invernadero</vt:lpstr>
      <vt:lpstr>ALGUNAS DE LAS LAMENTABLES OPINIONES EMITIDAS POR LA COMISIÓN MUNDIAL DE REPRESAS (WDC)  (INFORME FINAL DE nov. 2000)</vt:lpstr>
      <vt:lpstr>Presentación de PowerPoint</vt:lpstr>
      <vt:lpstr>Presentación de PowerPoint</vt:lpstr>
      <vt:lpstr>Presentación de PowerPoint</vt:lpstr>
      <vt:lpstr>Estimación de la emisión anual de gases de efecto invernadero en gr CO2 equivalentes/kWh</vt:lpstr>
      <vt:lpstr>NUEVA OFERTA HIDROELÉCTRICA AL AÑO 2015</vt:lpstr>
      <vt:lpstr>OFERTA HIDROELÉCTRICA DE MÁS DE                     30 MW EN LA CUENCA DEL PLATA</vt:lpstr>
      <vt:lpstr>OFERTA HIDROELÉCTRICA DE MÁS DE                     30 MW EN RIOS CORDILLERANOS</vt:lpstr>
      <vt:lpstr>OFERTA HIDROELÉCTRICA DE MÁS DE                     30 MW EN RIOS CORDILLERANOS</vt:lpstr>
      <vt:lpstr>OFERTA HIDROELÉCTRICA DE MÁS DE                     30 MW EN RIOS CORDILLERANOS</vt:lpstr>
      <vt:lpstr>HIPOTÉTICA PARTICIPACIÓN HIDROELÉCTRICA EN LA MATRIZ ELÉCTRICA DE GENERACIÓN  (HORIZONTE AL AÑO 2035)</vt:lpstr>
      <vt:lpstr>HIPOTÉTICA PARTICIPACIÓN HIDROELÉCTRICA EN LA MATRIZ ELÉCTRICA DE GENERACIÓN  (HORIZONTE AL AÑO 2035)</vt:lpstr>
      <vt:lpstr>Presentación de PowerPoint</vt:lpstr>
      <vt:lpstr>Presentación de PowerPoint</vt:lpstr>
      <vt:lpstr>Presentación de PowerPoint</vt:lpstr>
    </vt:vector>
  </TitlesOfParts>
  <Company>AmSavS Creation´s 2007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NUEVA MATRIZ ENERGETICA PARA EL PERIODO 2012/25  Y LAS CONDICIONES DE SUSTENTABILIDAD TECNICAS, AMBIENTALES Y FINANCIERAS</dc:title>
  <dc:creator>user</dc:creator>
  <cp:lastModifiedBy>Guillermo Malinow</cp:lastModifiedBy>
  <cp:revision>429</cp:revision>
  <dcterms:created xsi:type="dcterms:W3CDTF">2010-08-01T01:10:10Z</dcterms:created>
  <dcterms:modified xsi:type="dcterms:W3CDTF">2015-08-25T21:47:17Z</dcterms:modified>
</cp:coreProperties>
</file>