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66" r:id="rId2"/>
    <p:sldId id="257" r:id="rId3"/>
    <p:sldId id="258" r:id="rId4"/>
    <p:sldId id="284" r:id="rId5"/>
    <p:sldId id="260" r:id="rId6"/>
    <p:sldId id="261" r:id="rId7"/>
    <p:sldId id="286" r:id="rId8"/>
    <p:sldId id="285" r:id="rId9"/>
    <p:sldId id="264" r:id="rId10"/>
    <p:sldId id="276" r:id="rId11"/>
    <p:sldId id="277" r:id="rId12"/>
    <p:sldId id="278" r:id="rId13"/>
    <p:sldId id="280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6BB"/>
    <a:srgbClr val="1519AB"/>
    <a:srgbClr val="D7F6D6"/>
    <a:srgbClr val="B9355E"/>
    <a:srgbClr val="FF7C80"/>
    <a:srgbClr val="66FF66"/>
    <a:srgbClr val="E6081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36" y="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\Mis%20documentos\Ene.Reno.Energ.Aceleraci&#243;n.Consumo.VIII.1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ocuments\ERNC.Present.UCES.26.VIIII.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ERNC.Present.UCES.26.VIIII.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ERNC.Present.UCES.26.VIIII.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ERNC.Present.UCES.26.VIIII.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lang="es-ES_tradnl">
                <a:solidFill>
                  <a:srgbClr val="0070C0"/>
                </a:solidFill>
              </a:defRPr>
            </a:pPr>
            <a:r>
              <a:rPr>
                <a:solidFill>
                  <a:srgbClr val="0070C0"/>
                </a:solidFill>
              </a:rPr>
              <a:t>Evolución Consumo Energía (millones k cal /año)</a:t>
            </a:r>
          </a:p>
        </c:rich>
      </c:tx>
      <c:layout>
        <c:manualLayout>
          <c:xMode val="edge"/>
          <c:yMode val="edge"/>
          <c:x val="0.19561337201734999"/>
          <c:y val="0.24658305103726327"/>
        </c:manualLayout>
      </c:layout>
    </c:title>
    <c:plotArea>
      <c:layout>
        <c:manualLayout>
          <c:layoutTarget val="inner"/>
          <c:xMode val="edge"/>
          <c:yMode val="edge"/>
          <c:x val="0.19767773110089831"/>
          <c:y val="0.12161706654721575"/>
          <c:w val="0.80049015241819055"/>
          <c:h val="0.55292222213308206"/>
        </c:manualLayout>
      </c:layout>
      <c:lineChart>
        <c:grouping val="standard"/>
        <c:ser>
          <c:idx val="0"/>
          <c:order val="0"/>
          <c:tx>
            <c:v>Evolución Consumo Energía (millones k/cal /año)</c:v>
          </c:tx>
          <c:cat>
            <c:numRef>
              <c:f>Hoja2!$A$7:$A$12</c:f>
              <c:numCache>
                <c:formatCode>#,##0</c:formatCode>
                <c:ptCount val="6"/>
                <c:pt idx="0">
                  <c:v>-50000</c:v>
                </c:pt>
                <c:pt idx="1">
                  <c:v>-8000</c:v>
                </c:pt>
                <c:pt idx="2">
                  <c:v>0</c:v>
                </c:pt>
                <c:pt idx="3">
                  <c:v>1750</c:v>
                </c:pt>
                <c:pt idx="4">
                  <c:v>1900</c:v>
                </c:pt>
                <c:pt idx="5">
                  <c:v>2011</c:v>
                </c:pt>
              </c:numCache>
            </c:numRef>
          </c:cat>
          <c:val>
            <c:numRef>
              <c:f>Hoja2!$E$7:$E$12</c:f>
              <c:numCache>
                <c:formatCode>#,##0.0</c:formatCode>
                <c:ptCount val="6"/>
                <c:pt idx="0">
                  <c:v>1.46</c:v>
                </c:pt>
                <c:pt idx="1">
                  <c:v>21.9</c:v>
                </c:pt>
                <c:pt idx="2">
                  <c:v>2190</c:v>
                </c:pt>
                <c:pt idx="3">
                  <c:v>17410.5</c:v>
                </c:pt>
                <c:pt idx="4">
                  <c:v>92781.54</c:v>
                </c:pt>
                <c:pt idx="5">
                  <c:v>613200</c:v>
                </c:pt>
              </c:numCache>
            </c:numRef>
          </c:val>
        </c:ser>
        <c:marker val="1"/>
        <c:axId val="84911616"/>
        <c:axId val="84913152"/>
      </c:lineChart>
      <c:catAx>
        <c:axId val="84911616"/>
        <c:scaling>
          <c:orientation val="minMax"/>
        </c:scaling>
        <c:axPos val="b"/>
        <c:numFmt formatCode="#,##0" sourceLinked="1"/>
        <c:tickLblPos val="nextTo"/>
        <c:txPr>
          <a:bodyPr/>
          <a:lstStyle/>
          <a:p>
            <a:pPr>
              <a:defRPr lang="es-ES_tradnl"/>
            </a:pPr>
            <a:endParaRPr lang="es-ES"/>
          </a:p>
        </c:txPr>
        <c:crossAx val="84913152"/>
        <c:crosses val="autoZero"/>
        <c:auto val="1"/>
        <c:lblAlgn val="ctr"/>
        <c:lblOffset val="100"/>
      </c:catAx>
      <c:valAx>
        <c:axId val="84913152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lang="es-ES_tradnl"/>
            </a:pPr>
            <a:endParaRPr lang="es-ES"/>
          </a:p>
        </c:txPr>
        <c:crossAx val="8491161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40530148736642796"/>
          <c:y val="0.10674969758813872"/>
          <c:w val="0.46848460941088255"/>
          <c:h val="0.72478458803071455"/>
        </c:manualLayout>
      </c:layout>
      <c:barChart>
        <c:barDir val="bar"/>
        <c:grouping val="clustered"/>
        <c:ser>
          <c:idx val="0"/>
          <c:order val="0"/>
          <c:tx>
            <c:v>EÓLICA</c:v>
          </c:tx>
          <c:cat>
            <c:strRef>
              <c:f>Hoja1!$A$13:$A$19</c:f>
              <c:strCache>
                <c:ptCount val="7"/>
                <c:pt idx="0">
                  <c:v>GENREN</c:v>
                </c:pt>
                <c:pt idx="2">
                  <c:v>S. Guinle P. Máx.</c:v>
                </c:pt>
                <c:pt idx="4">
                  <c:v>Urug 2014</c:v>
                </c:pt>
                <c:pt idx="6">
                  <c:v>Brasil - Wind Vision</c:v>
                </c:pt>
              </c:strCache>
            </c:strRef>
          </c:cat>
          <c:val>
            <c:numRef>
              <c:f>Hoja1!$B$13:$B$21</c:f>
              <c:numCache>
                <c:formatCode>General</c:formatCode>
                <c:ptCount val="9"/>
                <c:pt idx="0" formatCode="0.0">
                  <c:v>125</c:v>
                </c:pt>
                <c:pt idx="2" formatCode="0.0">
                  <c:v>113</c:v>
                </c:pt>
                <c:pt idx="4" formatCode="0.0">
                  <c:v>63.5</c:v>
                </c:pt>
                <c:pt idx="6" formatCode="0.0">
                  <c:v>45</c:v>
                </c:pt>
              </c:numCache>
            </c:numRef>
          </c:val>
        </c:ser>
        <c:gapWidth val="13"/>
        <c:overlap val="70"/>
        <c:axId val="84957824"/>
        <c:axId val="84971904"/>
      </c:barChart>
      <c:catAx>
        <c:axId val="84957824"/>
        <c:scaling>
          <c:orientation val="minMax"/>
        </c:scaling>
        <c:axPos val="l"/>
        <c:numFmt formatCode="0.0" sourceLinked="1"/>
        <c:tickLblPos val="nextTo"/>
        <c:txPr>
          <a:bodyPr/>
          <a:lstStyle/>
          <a:p>
            <a:pPr>
              <a:defRPr sz="2000">
                <a:solidFill>
                  <a:srgbClr val="0516BB"/>
                </a:solidFill>
              </a:defRPr>
            </a:pPr>
            <a:endParaRPr lang="es-ES"/>
          </a:p>
        </c:txPr>
        <c:crossAx val="84971904"/>
        <c:crosses val="autoZero"/>
        <c:auto val="1"/>
        <c:lblAlgn val="ctr"/>
        <c:lblOffset val="100"/>
      </c:catAx>
      <c:valAx>
        <c:axId val="84971904"/>
        <c:scaling>
          <c:orientation val="minMax"/>
        </c:scaling>
        <c:axPos val="b"/>
        <c:majorGridlines/>
        <c:numFmt formatCode="0.0" sourceLinked="1"/>
        <c:tickLblPos val="nextTo"/>
        <c:crossAx val="84957824"/>
        <c:crosses val="autoZero"/>
        <c:crossBetween val="between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>
                <a:solidFill>
                  <a:srgbClr val="0070C0"/>
                </a:solidFill>
              </a:defRPr>
            </a:pPr>
            <a:r>
              <a:rPr lang="en-US" dirty="0">
                <a:solidFill>
                  <a:srgbClr val="0070C0"/>
                </a:solidFill>
              </a:rPr>
              <a:t>SOLAR</a:t>
            </a:r>
            <a:r>
              <a:rPr lang="en-US" baseline="0" dirty="0">
                <a:solidFill>
                  <a:srgbClr val="0070C0"/>
                </a:solidFill>
              </a:rPr>
              <a:t> FV</a:t>
            </a:r>
            <a:endParaRPr lang="en-US" dirty="0">
              <a:solidFill>
                <a:srgbClr val="0070C0"/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35208360604508332"/>
          <c:y val="0.19336945785002696"/>
          <c:w val="0.57972477362717934"/>
          <c:h val="0.46626591030959841"/>
        </c:manualLayout>
      </c:layout>
      <c:barChart>
        <c:barDir val="bar"/>
        <c:grouping val="clustered"/>
        <c:ser>
          <c:idx val="2"/>
          <c:order val="0"/>
          <c:tx>
            <c:strRef>
              <c:f>Hoja1!$B$10:$B$11</c:f>
              <c:strCache>
                <c:ptCount val="1"/>
                <c:pt idx="0">
                  <c:v>320,0 80,0</c:v>
                </c:pt>
              </c:strCache>
            </c:strRef>
          </c:tx>
          <c:cat>
            <c:strRef>
              <c:f>Hoja1!$A$10:$A$11</c:f>
              <c:strCache>
                <c:ptCount val="2"/>
                <c:pt idx="0">
                  <c:v>Solar FV 1999</c:v>
                </c:pt>
                <c:pt idx="1">
                  <c:v>Solar FV 2014</c:v>
                </c:pt>
              </c:strCache>
            </c:strRef>
          </c:cat>
          <c:val>
            <c:numRef>
              <c:f>Hoja1!$B$10:$B$11</c:f>
              <c:numCache>
                <c:formatCode>0.0</c:formatCode>
                <c:ptCount val="2"/>
                <c:pt idx="0">
                  <c:v>320</c:v>
                </c:pt>
                <c:pt idx="1">
                  <c:v>80</c:v>
                </c:pt>
              </c:numCache>
            </c:numRef>
          </c:val>
        </c:ser>
        <c:gapWidth val="259"/>
        <c:axId val="84979072"/>
        <c:axId val="84989056"/>
      </c:barChart>
      <c:catAx>
        <c:axId val="84979072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>
                <a:solidFill>
                  <a:srgbClr val="0070C0"/>
                </a:solidFill>
              </a:defRPr>
            </a:pPr>
            <a:endParaRPr lang="es-ES"/>
          </a:p>
        </c:txPr>
        <c:crossAx val="84989056"/>
        <c:crosses val="autoZero"/>
        <c:auto val="1"/>
        <c:lblAlgn val="ctr"/>
        <c:lblOffset val="100"/>
      </c:catAx>
      <c:valAx>
        <c:axId val="84989056"/>
        <c:scaling>
          <c:orientation val="minMax"/>
        </c:scaling>
        <c:axPos val="b"/>
        <c:majorGridlines/>
        <c:numFmt formatCode="0.0" sourceLinked="1"/>
        <c:tickLblPos val="nextTo"/>
        <c:crossAx val="84979072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0.41382351322728889"/>
          <c:y val="0.10292325623544012"/>
          <c:w val="0.5175640608543115"/>
          <c:h val="0.59316433388687428"/>
        </c:manualLayout>
      </c:layout>
      <c:barChart>
        <c:barDir val="bar"/>
        <c:grouping val="clustered"/>
        <c:ser>
          <c:idx val="3"/>
          <c:order val="3"/>
          <c:tx>
            <c:strRef>
              <c:f>"Combustible"</c:f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/>
              </a:solidFill>
            </a:ln>
          </c:spPr>
          <c:cat>
            <c:multiLvlStrRef>
              <c:f>Hoja1!$A$26:$A$29</c:f>
            </c:multiLvlStrRef>
          </c:cat>
          <c:val>
            <c:numRef>
              <c:f>Hoja1!$B$26:$B$28</c:f>
            </c:numRef>
          </c:val>
        </c:ser>
        <c:ser>
          <c:idx val="1"/>
          <c:order val="0"/>
          <c:tx>
            <c:v>CICLO COMBINADO</c:v>
          </c:tx>
          <c:cat>
            <c:strRef>
              <c:f>[ERNC.Present.UCES.26.VIIII.15.xlsx]Hoja1!$A$32</c:f>
              <c:strCache>
                <c:ptCount val="1"/>
                <c:pt idx="0">
                  <c:v>CICLO COMBINADO</c:v>
                </c:pt>
              </c:strCache>
            </c:strRef>
          </c:cat>
          <c:val>
            <c:numRef>
              <c:f>[ERNC.Present.UCES.26.VIIII.15.xlsx]Hoja1!$B$30</c:f>
              <c:numCache>
                <c:formatCode>0.00</c:formatCode>
                <c:ptCount val="1"/>
                <c:pt idx="0">
                  <c:v>70</c:v>
                </c:pt>
              </c:numCache>
            </c:numRef>
          </c:val>
        </c:ser>
        <c:ser>
          <c:idx val="0"/>
          <c:order val="1"/>
          <c:tx>
            <c:v>CICLO COMBINADO</c:v>
          </c:tx>
          <c:cat>
            <c:strRef>
              <c:f>[ERNC.Present.UCES.26.VIIII.15.xlsx]Hoja1!$A$32</c:f>
              <c:strCache>
                <c:ptCount val="1"/>
                <c:pt idx="0">
                  <c:v>CICLO COMBINADO</c:v>
                </c:pt>
              </c:strCache>
            </c:strRef>
          </c:cat>
          <c:val>
            <c:numRef>
              <c:f>[ERNC.Present.UCES.26.VIIII.15.xlsx]Hoja1!$B$31</c:f>
              <c:numCache>
                <c:formatCode>0.00</c:formatCode>
                <c:ptCount val="1"/>
                <c:pt idx="0">
                  <c:v>63.5</c:v>
                </c:pt>
              </c:numCache>
            </c:numRef>
          </c:val>
        </c:ser>
        <c:ser>
          <c:idx val="2"/>
          <c:order val="2"/>
          <c:tx>
            <c:v>CICLO COMBINADO</c:v>
          </c:tx>
          <c:cat>
            <c:strRef>
              <c:f>[ERNC.Present.UCES.26.VIIII.15.xlsx]Hoja1!$A$32</c:f>
              <c:strCache>
                <c:ptCount val="1"/>
                <c:pt idx="0">
                  <c:v>CICLO COMBINADO</c:v>
                </c:pt>
              </c:strCache>
            </c:strRef>
          </c:cat>
          <c:val>
            <c:numRef>
              <c:f>[ERNC.Present.UCES.26.VIIII.15.xlsx]Hoja1!$B$32</c:f>
              <c:numCache>
                <c:formatCode>0.00</c:formatCode>
                <c:ptCount val="1"/>
                <c:pt idx="0">
                  <c:v>51</c:v>
                </c:pt>
              </c:numCache>
            </c:numRef>
          </c:val>
        </c:ser>
        <c:axId val="87047168"/>
        <c:axId val="87057152"/>
      </c:barChart>
      <c:catAx>
        <c:axId val="87047168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>
                <a:solidFill>
                  <a:srgbClr val="0516BB"/>
                </a:solidFill>
              </a:defRPr>
            </a:pPr>
            <a:endParaRPr lang="es-ES"/>
          </a:p>
        </c:txPr>
        <c:crossAx val="87057152"/>
        <c:crosses val="autoZero"/>
        <c:auto val="1"/>
        <c:lblAlgn val="ctr"/>
        <c:lblOffset val="100"/>
      </c:catAx>
      <c:valAx>
        <c:axId val="87057152"/>
        <c:scaling>
          <c:orientation val="minMax"/>
        </c:scaling>
        <c:axPos val="b"/>
        <c:majorGridlines/>
        <c:numFmt formatCode="0.00" sourceLinked="1"/>
        <c:tickLblPos val="nextTo"/>
        <c:crossAx val="87047168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>
                <a:solidFill>
                  <a:srgbClr val="0516BB"/>
                </a:solidFill>
              </a:defRPr>
            </a:pPr>
            <a:r>
              <a:rPr lang="en-US" dirty="0">
                <a:solidFill>
                  <a:srgbClr val="0516BB"/>
                </a:solidFill>
              </a:rPr>
              <a:t>Combustible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3601942026590606"/>
          <c:y val="0.18576371208416961"/>
          <c:w val="0.59151432091935452"/>
          <c:h val="0.66386214571144231"/>
        </c:manualLayout>
      </c:layout>
      <c:barChart>
        <c:barDir val="bar"/>
        <c:grouping val="clustered"/>
        <c:ser>
          <c:idx val="0"/>
          <c:order val="0"/>
          <c:tx>
            <c:v>Combustible</c:v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/>
              </a:solidFill>
            </a:ln>
          </c:spPr>
          <c:cat>
            <c:strRef>
              <c:f>Hoja1!$A$26:$A$29</c:f>
              <c:strCache>
                <c:ptCount val="3"/>
                <c:pt idx="0">
                  <c:v>GNL</c:v>
                </c:pt>
                <c:pt idx="1">
                  <c:v>GO</c:v>
                </c:pt>
                <c:pt idx="2">
                  <c:v>FO</c:v>
                </c:pt>
              </c:strCache>
            </c:strRef>
          </c:cat>
          <c:val>
            <c:numRef>
              <c:f>Hoja1!$B$26:$B$28</c:f>
              <c:numCache>
                <c:formatCode>0.00</c:formatCode>
                <c:ptCount val="3"/>
                <c:pt idx="0">
                  <c:v>63.63</c:v>
                </c:pt>
                <c:pt idx="1">
                  <c:v>113.2</c:v>
                </c:pt>
                <c:pt idx="2">
                  <c:v>69.099999999999994</c:v>
                </c:pt>
              </c:numCache>
            </c:numRef>
          </c:val>
        </c:ser>
        <c:gapWidth val="185"/>
        <c:axId val="87087360"/>
        <c:axId val="87093248"/>
      </c:barChart>
      <c:catAx>
        <c:axId val="87087360"/>
        <c:scaling>
          <c:orientation val="minMax"/>
        </c:scaling>
        <c:axPos val="l"/>
        <c:tickLblPos val="nextTo"/>
        <c:crossAx val="87093248"/>
        <c:crosses val="autoZero"/>
        <c:auto val="1"/>
        <c:lblAlgn val="ctr"/>
        <c:lblOffset val="100"/>
      </c:catAx>
      <c:valAx>
        <c:axId val="87093248"/>
        <c:scaling>
          <c:orientation val="minMax"/>
        </c:scaling>
        <c:axPos val="b"/>
        <c:majorGridlines/>
        <c:numFmt formatCode="0.00" sourceLinked="1"/>
        <c:tickLblPos val="nextTo"/>
        <c:crossAx val="87087360"/>
        <c:crosses val="autoZero"/>
        <c:crossBetween val="between"/>
      </c:valAx>
      <c:spPr>
        <a:noFill/>
      </c:spPr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0.86487</cdr:x>
      <cdr:y>0.19354</cdr:y>
    </cdr:from>
    <cdr:to>
      <cdr:x>1</cdr:x>
      <cdr:y>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858048" y="428604"/>
          <a:ext cx="1071538" cy="1785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2400" dirty="0" smtClean="0">
              <a:solidFill>
                <a:srgbClr val="0070C0"/>
              </a:solidFill>
            </a:rPr>
            <a:t>45 / 51</a:t>
          </a:r>
        </a:p>
        <a:p xmlns:a="http://schemas.openxmlformats.org/drawingml/2006/main">
          <a:r>
            <a:rPr lang="es-ES" sz="2400" dirty="0" smtClean="0">
              <a:solidFill>
                <a:srgbClr val="0070C0"/>
              </a:solidFill>
            </a:rPr>
            <a:t>63,5</a:t>
          </a:r>
        </a:p>
        <a:p xmlns:a="http://schemas.openxmlformats.org/drawingml/2006/main">
          <a:r>
            <a:rPr lang="es-ES" sz="2400" dirty="0" smtClean="0">
              <a:solidFill>
                <a:srgbClr val="0070C0"/>
              </a:solidFill>
            </a:rPr>
            <a:t>113,0</a:t>
          </a:r>
        </a:p>
        <a:p xmlns:a="http://schemas.openxmlformats.org/drawingml/2006/main">
          <a:r>
            <a:rPr lang="es-ES" sz="2400" dirty="0" smtClean="0">
              <a:solidFill>
                <a:srgbClr val="0070C0"/>
              </a:solidFill>
            </a:rPr>
            <a:t>125</a:t>
          </a:r>
        </a:p>
        <a:p xmlns:a="http://schemas.openxmlformats.org/drawingml/2006/main">
          <a:endParaRPr lang="es-ES" sz="1100" dirty="0" smtClean="0"/>
        </a:p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0.47748</cdr:x>
      <cdr:y>0</cdr:y>
    </cdr:from>
    <cdr:to>
      <cdr:x>0.7386</cdr:x>
      <cdr:y>0.2258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786214" y="0"/>
          <a:ext cx="2070611" cy="500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2800" dirty="0" smtClean="0">
              <a:solidFill>
                <a:srgbClr val="0070C0"/>
              </a:solidFill>
            </a:rPr>
            <a:t>EÓLICA</a:t>
          </a:r>
          <a:endParaRPr lang="es-ES" sz="2800" dirty="0">
            <a:solidFill>
              <a:srgbClr val="0070C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AE9DF-CB45-4D16-A5D3-355D32C81667}" type="datetimeFigureOut">
              <a:rPr lang="es-ES" smtClean="0"/>
              <a:pPr/>
              <a:t>26/08/2015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F9987-FF03-4927-A175-9EB623B8FB7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F9987-FF03-4927-A175-9EB623B8FB74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12AF-02CC-475A-9286-BB2EF9CF1931}" type="datetime1">
              <a:rPr lang="es-ES" smtClean="0"/>
              <a:pPr/>
              <a:t>26/08/2015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AE67-63BC-49CE-A680-903825B64D36}" type="datetime1">
              <a:rPr lang="es-ES" smtClean="0"/>
              <a:pPr/>
              <a:t>26/08/2015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8C77-CC43-4DC3-BE0A-B6BC58883742}" type="datetime1">
              <a:rPr lang="es-ES" smtClean="0"/>
              <a:pPr/>
              <a:t>26/08/2015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7048-E31F-4AFF-8DF3-AADDA704D742}" type="datetime1">
              <a:rPr lang="es-ES" smtClean="0"/>
              <a:pPr/>
              <a:t>26/08/2015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BD12-BB0C-44FA-A0A1-F05D6CB72863}" type="datetime1">
              <a:rPr lang="es-ES" smtClean="0"/>
              <a:pPr/>
              <a:t>26/08/2015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2C9-65F1-4DF3-8ADD-19E905EB106F}" type="datetime1">
              <a:rPr lang="es-ES" smtClean="0"/>
              <a:pPr/>
              <a:t>26/08/2015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D389-2D9E-4746-BF6F-E9FCCEDC7A8B}" type="datetime1">
              <a:rPr lang="es-ES" smtClean="0"/>
              <a:pPr/>
              <a:t>26/08/2015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DF11-9668-45F5-A69F-CD99407634D6}" type="datetime1">
              <a:rPr lang="es-ES" smtClean="0"/>
              <a:pPr/>
              <a:t>26/08/2015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09C9-68A9-43B5-8ACD-907A53AA492C}" type="datetime1">
              <a:rPr lang="es-ES" smtClean="0"/>
              <a:pPr/>
              <a:t>26/08/2015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3E6F-6E4D-4631-BF92-66C300A7A563}" type="datetime1">
              <a:rPr lang="es-ES" smtClean="0"/>
              <a:pPr/>
              <a:t>26/08/2015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0DBE-EC68-4493-9BCB-9A1A53FBD9C6}" type="datetime1">
              <a:rPr lang="es-ES" smtClean="0"/>
              <a:pPr/>
              <a:t>26/08/2015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F6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9EB59-F32F-4587-A1AB-AC4B62A33368}" type="datetime1">
              <a:rPr lang="es-ES" smtClean="0"/>
              <a:pPr/>
              <a:t>26/08/2015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15EF1-0B7D-4902-B7AE-D8169F790F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573068"/>
            <a:ext cx="5643570" cy="4284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0D268-E7A7-4811-AAD3-9AEEB4BD7D04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0" y="35716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u="sng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ENERGÍAS RENOVABLES NO CONVENCIONALES</a:t>
            </a:r>
            <a:r>
              <a:rPr lang="es-ES" sz="36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715008" y="1214422"/>
            <a:ext cx="34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Luis M. Rotaeche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0" y="1714488"/>
            <a:ext cx="328611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>
              <a:solidFill>
                <a:srgbClr val="FF0000"/>
              </a:solidFill>
            </a:endParaRPr>
          </a:p>
          <a:p>
            <a:r>
              <a:rPr lang="es-ES" sz="2800" dirty="0" smtClean="0">
                <a:solidFill>
                  <a:srgbClr val="FFFF00"/>
                </a:solidFill>
              </a:rPr>
              <a:t>SEMINARIO “LA ENERGÍA Y SU CONTRIBUCIÓN A LA MITIGACIÓN DEL CAMBIO CLIMÁTICO”</a:t>
            </a:r>
          </a:p>
          <a:p>
            <a:endParaRPr lang="es-ES" dirty="0" smtClean="0">
              <a:solidFill>
                <a:srgbClr val="FFFF00"/>
              </a:solidFill>
            </a:endParaRPr>
          </a:p>
          <a:p>
            <a:endParaRPr lang="es-ES" dirty="0" smtClean="0">
              <a:solidFill>
                <a:srgbClr val="FFFF00"/>
              </a:solidFill>
            </a:endParaRPr>
          </a:p>
          <a:p>
            <a:endParaRPr lang="es-ES" dirty="0" smtClean="0">
              <a:solidFill>
                <a:srgbClr val="FFFF00"/>
              </a:solidFill>
            </a:endParaRPr>
          </a:p>
          <a:p>
            <a:r>
              <a:rPr lang="es-ES" dirty="0" smtClean="0">
                <a:solidFill>
                  <a:srgbClr val="FFFF00"/>
                </a:solidFill>
              </a:rPr>
              <a:t>UCES.     26 de Agosto de 2015</a:t>
            </a:r>
          </a:p>
          <a:p>
            <a:endParaRPr lang="es-ES" dirty="0" smtClean="0">
              <a:solidFill>
                <a:srgbClr val="FFFF00"/>
              </a:solidFill>
            </a:endParaRPr>
          </a:p>
          <a:p>
            <a:endParaRPr lang="es-ES" dirty="0" smtClean="0">
              <a:solidFill>
                <a:srgbClr val="FFFF00"/>
              </a:solidFill>
            </a:endParaRPr>
          </a:p>
          <a:p>
            <a:endParaRPr lang="es-ES" dirty="0" smtClean="0">
              <a:solidFill>
                <a:srgbClr val="FFFF00"/>
              </a:solidFill>
            </a:endParaRPr>
          </a:p>
          <a:p>
            <a:r>
              <a:rPr lang="es-ES" dirty="0" smtClean="0">
                <a:solidFill>
                  <a:srgbClr val="FFFF00"/>
                </a:solidFill>
              </a:rPr>
              <a:t>Convocatoria de los Ex Secretarios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 de Energía	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10</a:t>
            </a:fld>
            <a:endParaRPr lang="es-ES" dirty="0"/>
          </a:p>
        </p:txBody>
      </p:sp>
      <p:pic>
        <p:nvPicPr>
          <p:cNvPr id="4098" name="Picture 2" descr="Imag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071810"/>
            <a:ext cx="1905014" cy="1428760"/>
          </a:xfrm>
          <a:prstGeom prst="rect">
            <a:avLst/>
          </a:prstGeom>
          <a:noFill/>
        </p:spPr>
      </p:pic>
      <p:pic>
        <p:nvPicPr>
          <p:cNvPr id="4100" name="Picture 4" descr="http://www.airqualitynow.eu/pl/imgs/visuels/Domestic_and_industrial_air_pollu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071810"/>
            <a:ext cx="1928826" cy="1400740"/>
          </a:xfrm>
          <a:prstGeom prst="rect">
            <a:avLst/>
          </a:prstGeom>
          <a:noFill/>
        </p:spPr>
      </p:pic>
      <p:pic>
        <p:nvPicPr>
          <p:cNvPr id="11" name="Picture 2" descr="C:\Documents and Settings\Usuario\Mis documentos\Mis imágenes\energías-renovabl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6286512" y="5786454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 </a:t>
            </a:r>
            <a:r>
              <a:rPr lang="es-ES" dirty="0" smtClean="0"/>
              <a:t> 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11</a:t>
            </a:fld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120363"/>
            <a:ext cx="9143999" cy="69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4714876" y="5996226"/>
            <a:ext cx="42148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China. Financial Times </a:t>
            </a:r>
            <a:r>
              <a:rPr lang="es-ES" dirty="0" smtClean="0"/>
              <a:t>27.IV.2014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larin.com/policiales/muestra-nueva-imagen-Tierra_CLAIMA20150805_0031_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728211" cy="6858000"/>
          </a:xfrm>
          <a:prstGeom prst="rect">
            <a:avLst/>
          </a:prstGeom>
          <a:noFill/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12</a:t>
            </a:fld>
            <a:endParaRPr lang="es-ES" dirty="0"/>
          </a:p>
        </p:txBody>
      </p:sp>
      <p:pic>
        <p:nvPicPr>
          <p:cNvPr id="2050" name="Picture 2" descr="https://encrypted-tbn3.gstatic.com/images?q=tbn:ANd9GcQ1joav1EFxjmSW3pgyLHigEy895jWIZSfAOaq2U0Tb0b4vMEFmYQ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-27000" contrast="-51000"/>
          </a:blip>
          <a:srcRect/>
          <a:stretch>
            <a:fillRect/>
          </a:stretch>
        </p:blipFill>
        <p:spPr bwMode="auto">
          <a:xfrm>
            <a:off x="0" y="0"/>
            <a:ext cx="2924175" cy="1943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uario\Mis documentos\Mis imágenes\th.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4372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3786182" y="2714620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7200" dirty="0" smtClean="0">
                <a:solidFill>
                  <a:schemeClr val="accent1"/>
                </a:solidFill>
              </a:rPr>
              <a:t>GRACIAS</a:t>
            </a:r>
            <a:endParaRPr lang="es-ES" sz="7200" dirty="0">
              <a:solidFill>
                <a:schemeClr val="accent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B8B92-5F64-44D9-83AF-6A9AFA5B2EFF}" type="slidenum">
              <a:rPr lang="es-ES" smtClean="0"/>
              <a:pPr/>
              <a:t>13</a:t>
            </a:fld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928662" y="928670"/>
            <a:ext cx="47149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6600" dirty="0" smtClean="0">
                <a:solidFill>
                  <a:srgbClr val="FFFF00"/>
                </a:solidFill>
              </a:rPr>
              <a:t>MUCHAS</a:t>
            </a:r>
            <a:endParaRPr lang="es-ES" sz="6600" dirty="0">
              <a:solidFill>
                <a:srgbClr val="FFFF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143372" y="414338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dirty="0" smtClean="0">
                <a:solidFill>
                  <a:srgbClr val="00B050"/>
                </a:solidFill>
              </a:rPr>
              <a:t>Luis Rotaeche</a:t>
            </a:r>
            <a:endParaRPr lang="es-ES" sz="3200" dirty="0">
              <a:solidFill>
                <a:srgbClr val="00B05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5429264"/>
            <a:ext cx="464343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429264"/>
            <a:ext cx="4500562" cy="105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VIABILIDAD AMBIENTAL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1519AB"/>
                </a:solidFill>
              </a:rPr>
              <a:t>El nobel de física, Carlo</a:t>
            </a:r>
          </a:p>
          <a:p>
            <a:pPr>
              <a:buNone/>
            </a:pPr>
            <a:r>
              <a:rPr lang="es-ES" dirty="0" smtClean="0">
                <a:solidFill>
                  <a:srgbClr val="1519AB"/>
                </a:solidFill>
              </a:rPr>
              <a:t>   Rubbia: “quemar petróleo </a:t>
            </a:r>
          </a:p>
          <a:p>
            <a:pPr>
              <a:buNone/>
            </a:pPr>
            <a:r>
              <a:rPr lang="es-ES" dirty="0" smtClean="0">
                <a:solidFill>
                  <a:srgbClr val="1519AB"/>
                </a:solidFill>
              </a:rPr>
              <a:t>   es una estupidez”</a:t>
            </a:r>
          </a:p>
          <a:p>
            <a:r>
              <a:rPr lang="es-ES" dirty="0" smtClean="0">
                <a:solidFill>
                  <a:srgbClr val="1519AB"/>
                </a:solidFill>
              </a:rPr>
              <a:t> ¿El planeta puede </a:t>
            </a:r>
            <a:r>
              <a:rPr lang="es-ES" b="1" dirty="0" smtClean="0">
                <a:solidFill>
                  <a:srgbClr val="1519AB"/>
                </a:solidFill>
              </a:rPr>
              <a:t>soportarlo</a:t>
            </a:r>
            <a:r>
              <a:rPr lang="es-ES" dirty="0" smtClean="0">
                <a:solidFill>
                  <a:srgbClr val="1519AB"/>
                </a:solidFill>
              </a:rPr>
              <a:t>? </a:t>
            </a:r>
          </a:p>
          <a:p>
            <a:r>
              <a:rPr lang="es-ES" dirty="0" smtClean="0">
                <a:solidFill>
                  <a:srgbClr val="1519AB"/>
                </a:solidFill>
              </a:rPr>
              <a:t>A ntros. </a:t>
            </a:r>
            <a:r>
              <a:rPr lang="es-ES" b="1" dirty="0" smtClean="0">
                <a:solidFill>
                  <a:srgbClr val="1519AB"/>
                </a:solidFill>
              </a:rPr>
              <a:t>descendiente</a:t>
            </a:r>
            <a:r>
              <a:rPr lang="es-ES" dirty="0" smtClean="0">
                <a:solidFill>
                  <a:srgbClr val="1519AB"/>
                </a:solidFill>
              </a:rPr>
              <a:t>, lo </a:t>
            </a:r>
            <a:r>
              <a:rPr lang="es-ES" b="1" dirty="0" smtClean="0">
                <a:solidFill>
                  <a:srgbClr val="1519AB"/>
                </a:solidFill>
              </a:rPr>
              <a:t>destruimos,</a:t>
            </a:r>
            <a:r>
              <a:rPr lang="es-ES" dirty="0" smtClean="0">
                <a:solidFill>
                  <a:srgbClr val="1519AB"/>
                </a:solidFill>
              </a:rPr>
              <a:t> y </a:t>
            </a:r>
            <a:r>
              <a:rPr lang="es-ES" b="1" dirty="0" smtClean="0">
                <a:solidFill>
                  <a:srgbClr val="1519AB"/>
                </a:solidFill>
              </a:rPr>
              <a:t>agotamos</a:t>
            </a:r>
            <a:r>
              <a:rPr lang="es-ES" dirty="0" smtClean="0">
                <a:solidFill>
                  <a:srgbClr val="1519AB"/>
                </a:solidFill>
              </a:rPr>
              <a:t> las reservas en 100 o 300 o 1000 años: plásticos, fertilizantes, pinturas, etc.</a:t>
            </a:r>
          </a:p>
          <a:p>
            <a:r>
              <a:rPr lang="es-ES" dirty="0" smtClean="0">
                <a:solidFill>
                  <a:srgbClr val="1519AB"/>
                </a:solidFill>
              </a:rPr>
              <a:t>Recién valoramos </a:t>
            </a:r>
            <a:r>
              <a:rPr lang="es-ES" dirty="0" smtClean="0">
                <a:solidFill>
                  <a:srgbClr val="1519AB"/>
                </a:solidFill>
              </a:rPr>
              <a:t>el agua cuando se seca el pozo</a:t>
            </a:r>
          </a:p>
          <a:p>
            <a:r>
              <a:rPr lang="es-ES" b="1" dirty="0" smtClean="0">
                <a:solidFill>
                  <a:srgbClr val="1519AB"/>
                </a:solidFill>
              </a:rPr>
              <a:t>Fósiles</a:t>
            </a:r>
            <a:r>
              <a:rPr lang="es-ES" dirty="0" smtClean="0">
                <a:solidFill>
                  <a:srgbClr val="1519AB"/>
                </a:solidFill>
              </a:rPr>
              <a:t> 2/3 de los gases de efecto invernadero. </a:t>
            </a:r>
            <a:r>
              <a:rPr lang="es-ES" b="1" dirty="0" smtClean="0">
                <a:solidFill>
                  <a:srgbClr val="1519AB"/>
                </a:solidFill>
              </a:rPr>
              <a:t>Renovables</a:t>
            </a:r>
            <a:r>
              <a:rPr lang="es-ES" dirty="0" smtClean="0">
                <a:solidFill>
                  <a:srgbClr val="1519AB"/>
                </a:solidFill>
              </a:rPr>
              <a:t> los reemplazan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6" name="5 Gráfico"/>
          <p:cNvGraphicFramePr/>
          <p:nvPr/>
        </p:nvGraphicFramePr>
        <p:xfrm>
          <a:off x="4643438" y="1000108"/>
          <a:ext cx="4071966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s-ES" b="1" u="sng" dirty="0" smtClean="0">
                <a:solidFill>
                  <a:srgbClr val="0516BB"/>
                </a:solidFill>
              </a:rPr>
              <a:t>VENTAJAS SOCIALES</a:t>
            </a:r>
            <a:endParaRPr lang="es-ES" b="1" u="sng" dirty="0">
              <a:solidFill>
                <a:srgbClr val="0516BB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>
                <a:solidFill>
                  <a:srgbClr val="0516BB"/>
                </a:solidFill>
              </a:rPr>
              <a:t>Recurso </a:t>
            </a:r>
            <a:r>
              <a:rPr lang="es-ES" dirty="0" smtClean="0">
                <a:solidFill>
                  <a:srgbClr val="0516BB"/>
                </a:solidFill>
              </a:rPr>
              <a:t>distribuido y menor economías de escala. Se energizan áreas marginales, las más pobres. 1 MM Km2 sin electricidad. Fuentes de trabajo pues el nivel tecnológico de las ERNC es ideal para nuestro país y su industria. Pymes. La gente en su lugar </a:t>
            </a:r>
            <a:endParaRPr lang="es-ES" dirty="0" smtClean="0">
              <a:solidFill>
                <a:srgbClr val="0516BB"/>
              </a:solidFill>
            </a:endParaRPr>
          </a:p>
          <a:p>
            <a:endParaRPr lang="es-ES" dirty="0" smtClean="0">
              <a:solidFill>
                <a:srgbClr val="0516BB"/>
              </a:solidFill>
            </a:endParaRPr>
          </a:p>
          <a:p>
            <a:pPr algn="ctr">
              <a:buNone/>
            </a:pPr>
            <a:r>
              <a:rPr lang="es-ES" sz="4000" b="1" u="sng" dirty="0" smtClean="0">
                <a:solidFill>
                  <a:srgbClr val="0516BB"/>
                </a:solidFill>
              </a:rPr>
              <a:t>VIABILIDAD ECONÓMICA</a:t>
            </a:r>
          </a:p>
          <a:p>
            <a:r>
              <a:rPr lang="es-ES" sz="4000" dirty="0" err="1" smtClean="0">
                <a:solidFill>
                  <a:srgbClr val="0516BB"/>
                </a:solidFill>
              </a:rPr>
              <a:t>Arg</a:t>
            </a:r>
            <a:r>
              <a:rPr lang="es-ES" sz="4000" dirty="0" smtClean="0">
                <a:solidFill>
                  <a:srgbClr val="0516BB"/>
                </a:solidFill>
              </a:rPr>
              <a:t>.: Faltó GN, en vez de renovable se </a:t>
            </a:r>
            <a:r>
              <a:rPr lang="es-ES" sz="4000" b="1" dirty="0" smtClean="0">
                <a:solidFill>
                  <a:srgbClr val="0516BB"/>
                </a:solidFill>
              </a:rPr>
              <a:t>importa</a:t>
            </a:r>
            <a:r>
              <a:rPr lang="es-ES" sz="4000" dirty="0" smtClean="0">
                <a:solidFill>
                  <a:srgbClr val="0516BB"/>
                </a:solidFill>
              </a:rPr>
              <a:t>  FO, GO, GNL y GN (electricidad y carbón) : De superávit a déficit. M.: US$ 11.000 MM (2014) (15 %  de las M)</a:t>
            </a:r>
          </a:p>
          <a:p>
            <a:r>
              <a:rPr lang="es-ES" sz="4000" b="1" dirty="0" smtClean="0">
                <a:solidFill>
                  <a:srgbClr val="0516BB"/>
                </a:solidFill>
              </a:rPr>
              <a:t>Hidrógeno</a:t>
            </a:r>
            <a:r>
              <a:rPr lang="es-ES" sz="4000" dirty="0" smtClean="0">
                <a:solidFill>
                  <a:srgbClr val="0516BB"/>
                </a:solidFill>
              </a:rPr>
              <a:t>: </a:t>
            </a:r>
            <a:r>
              <a:rPr lang="es-ES" sz="4000" dirty="0" err="1" smtClean="0">
                <a:solidFill>
                  <a:srgbClr val="0516BB"/>
                </a:solidFill>
              </a:rPr>
              <a:t>Spinadel</a:t>
            </a:r>
            <a:r>
              <a:rPr lang="es-ES" sz="4000" dirty="0" smtClean="0">
                <a:solidFill>
                  <a:srgbClr val="0516BB"/>
                </a:solidFill>
              </a:rPr>
              <a:t> – </a:t>
            </a:r>
            <a:r>
              <a:rPr lang="es-ES" sz="4000" dirty="0" err="1" smtClean="0">
                <a:solidFill>
                  <a:srgbClr val="0516BB"/>
                </a:solidFill>
              </a:rPr>
              <a:t>Gamallo</a:t>
            </a:r>
            <a:r>
              <a:rPr lang="es-ES" sz="4000" dirty="0" smtClean="0">
                <a:solidFill>
                  <a:srgbClr val="0516BB"/>
                </a:solidFill>
              </a:rPr>
              <a:t>. Electrolisis-Gas</a:t>
            </a:r>
          </a:p>
          <a:p>
            <a:endParaRPr lang="es-ES" sz="4000" b="1" u="sng" dirty="0" smtClean="0">
              <a:solidFill>
                <a:srgbClr val="0516BB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4</a:t>
            </a:fld>
            <a:endParaRPr lang="es-ES" dirty="0"/>
          </a:p>
        </p:txBody>
      </p:sp>
      <p:graphicFrame>
        <p:nvGraphicFramePr>
          <p:cNvPr id="5" name="23 Gráfico"/>
          <p:cNvGraphicFramePr/>
          <p:nvPr/>
        </p:nvGraphicFramePr>
        <p:xfrm>
          <a:off x="1214414" y="0"/>
          <a:ext cx="7929586" cy="2214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072330" y="3357562"/>
          <a:ext cx="1285884" cy="1428762"/>
        </p:xfrm>
        <a:graphic>
          <a:graphicData uri="http://schemas.openxmlformats.org/drawingml/2006/table">
            <a:tbl>
              <a:tblPr/>
              <a:tblGrid>
                <a:gridCol w="1285884"/>
              </a:tblGrid>
              <a:tr h="476254"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69,1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113,2</a:t>
                      </a:r>
                      <a:endParaRPr lang="es-ES" sz="20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254"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63,6</a:t>
                      </a:r>
                      <a:endParaRPr lang="es-ES" sz="20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4 Gráfico"/>
          <p:cNvGraphicFramePr/>
          <p:nvPr/>
        </p:nvGraphicFramePr>
        <p:xfrm>
          <a:off x="3786182" y="5086350"/>
          <a:ext cx="6000792" cy="177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7786710" y="5643578"/>
            <a:ext cx="642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320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00892" y="542926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0070C0"/>
                </a:solidFill>
              </a:rPr>
              <a:t>80</a:t>
            </a:r>
            <a:endParaRPr lang="es-ES" sz="2000" dirty="0">
              <a:solidFill>
                <a:srgbClr val="0070C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14282" y="5715016"/>
            <a:ext cx="39290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30000" dirty="0" smtClean="0"/>
              <a:t> </a:t>
            </a:r>
            <a:r>
              <a:rPr lang="en-US" b="1" baseline="30000" dirty="0" smtClean="0">
                <a:solidFill>
                  <a:srgbClr val="0070C0"/>
                </a:solidFill>
              </a:rPr>
              <a:t>Ciclo combinado</a:t>
            </a:r>
            <a:r>
              <a:rPr lang="en-US" baseline="30000" dirty="0" smtClean="0">
                <a:solidFill>
                  <a:srgbClr val="0070C0"/>
                </a:solidFill>
              </a:rPr>
              <a:t>, GN,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aseline="30000" dirty="0" smtClean="0">
                <a:solidFill>
                  <a:srgbClr val="0070C0"/>
                </a:solidFill>
              </a:rPr>
              <a:t>según DOE-eia “Levelized Cost and Levelized Avoided Cost of New Generation Resources in the Annual Energy Outlook 2014”. </a:t>
            </a:r>
            <a:r>
              <a:rPr lang="es-ES" baseline="30000" dirty="0" smtClean="0">
                <a:solidFill>
                  <a:srgbClr val="0070C0"/>
                </a:solidFill>
              </a:rPr>
              <a:t>April 2014. El costo del gas subyacente es creciente, de US$ 4 a 8 MMBtu.</a:t>
            </a:r>
            <a:endParaRPr lang="es-ES" baseline="30000" dirty="0">
              <a:solidFill>
                <a:srgbClr val="0070C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0" y="1571612"/>
            <a:ext cx="37147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u="sng" dirty="0" smtClean="0">
                <a:solidFill>
                  <a:srgbClr val="0516BB"/>
                </a:solidFill>
              </a:rPr>
              <a:t>VIABILIDAD ECONÓMICA</a:t>
            </a:r>
          </a:p>
          <a:p>
            <a:r>
              <a:rPr lang="es-ES" sz="2800" b="1" dirty="0" smtClean="0">
                <a:solidFill>
                  <a:srgbClr val="0516BB"/>
                </a:solidFill>
              </a:rPr>
              <a:t>Costo: US$ / MWh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solidFill>
                  <a:srgbClr val="0516BB"/>
                </a:solidFill>
              </a:rPr>
              <a:t>Energía Firme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solidFill>
                  <a:srgbClr val="0516BB"/>
                </a:solidFill>
              </a:rPr>
              <a:t>Impuestos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solidFill>
                  <a:srgbClr val="0516BB"/>
                </a:solidFill>
              </a:rPr>
              <a:t>Financiamiento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solidFill>
                  <a:srgbClr val="0516BB"/>
                </a:solidFill>
              </a:rPr>
              <a:t>Calidad del viento</a:t>
            </a:r>
            <a:endParaRPr lang="es-ES" sz="2000" dirty="0">
              <a:solidFill>
                <a:srgbClr val="0516BB"/>
              </a:solidFill>
            </a:endParaRPr>
          </a:p>
        </p:txBody>
      </p:sp>
      <p:graphicFrame>
        <p:nvGraphicFramePr>
          <p:cNvPr id="16" name="3 Gráfico"/>
          <p:cNvGraphicFramePr/>
          <p:nvPr/>
        </p:nvGraphicFramePr>
        <p:xfrm>
          <a:off x="2714612" y="2071678"/>
          <a:ext cx="4143404" cy="135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214282" y="4786322"/>
            <a:ext cx="3000396" cy="984885"/>
          </a:xfrm>
          <a:prstGeom prst="rect">
            <a:avLst/>
          </a:prstGeom>
          <a:solidFill>
            <a:srgbClr val="D7F6D6"/>
          </a:solidFill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rgbClr val="0070C0"/>
                </a:solidFill>
              </a:rPr>
              <a:t>TV y TG:  “Heat rate” = 9,09. Costo 50% de Cammesa 2013. Casi 30.000 GWh. 22,5 % energía 2013. </a:t>
            </a:r>
          </a:p>
          <a:p>
            <a:r>
              <a:rPr lang="es-ES" sz="1100" dirty="0" smtClean="0">
                <a:solidFill>
                  <a:srgbClr val="0070C0"/>
                </a:solidFill>
              </a:rPr>
              <a:t>GNL: Costo  US$ 7/MMBTu </a:t>
            </a:r>
          </a:p>
          <a:p>
            <a:endParaRPr lang="es-ES" sz="1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6643702" y="2143116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0070C0"/>
                </a:solidFill>
              </a:rPr>
              <a:t>51,0</a:t>
            </a:r>
          </a:p>
          <a:p>
            <a:r>
              <a:rPr lang="es-ES" sz="1400" dirty="0" smtClean="0">
                <a:solidFill>
                  <a:srgbClr val="0070C0"/>
                </a:solidFill>
              </a:rPr>
              <a:t>63,50</a:t>
            </a:r>
          </a:p>
          <a:p>
            <a:r>
              <a:rPr lang="es-ES" sz="1400" dirty="0" smtClean="0">
                <a:solidFill>
                  <a:srgbClr val="0070C0"/>
                </a:solidFill>
              </a:rPr>
              <a:t>70,0</a:t>
            </a:r>
            <a:endParaRPr lang="es-ES" sz="1400" dirty="0">
              <a:solidFill>
                <a:srgbClr val="0070C0"/>
              </a:solidFill>
            </a:endParaRPr>
          </a:p>
        </p:txBody>
      </p:sp>
      <p:graphicFrame>
        <p:nvGraphicFramePr>
          <p:cNvPr id="15" name="3 Gráfico"/>
          <p:cNvGraphicFramePr/>
          <p:nvPr/>
        </p:nvGraphicFramePr>
        <p:xfrm>
          <a:off x="2428860" y="3286124"/>
          <a:ext cx="5567380" cy="1798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5143504" y="428604"/>
            <a:ext cx="4286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</a:t>
            </a:r>
          </a:p>
          <a:p>
            <a:r>
              <a:rPr lang="es-ES" sz="1400" dirty="0" smtClean="0">
                <a:solidFill>
                  <a:srgbClr val="0516BB"/>
                </a:solidFill>
              </a:rPr>
              <a:t>30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s-ES" dirty="0" smtClean="0">
                <a:solidFill>
                  <a:srgbClr val="0516BB"/>
                </a:solidFill>
              </a:rPr>
              <a:t>EXTERNALIDADES</a:t>
            </a:r>
            <a:endParaRPr lang="es-ES" dirty="0">
              <a:solidFill>
                <a:srgbClr val="0516BB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715016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516BB"/>
                </a:solidFill>
              </a:rPr>
              <a:t>Enorme </a:t>
            </a:r>
            <a:r>
              <a:rPr lang="es-ES" b="1" dirty="0" smtClean="0">
                <a:solidFill>
                  <a:srgbClr val="0516BB"/>
                </a:solidFill>
              </a:rPr>
              <a:t>oportunidad</a:t>
            </a:r>
            <a:r>
              <a:rPr lang="es-ES" dirty="0" smtClean="0">
                <a:solidFill>
                  <a:srgbClr val="0516BB"/>
                </a:solidFill>
              </a:rPr>
              <a:t> para el desarrollo del país</a:t>
            </a:r>
          </a:p>
          <a:p>
            <a:r>
              <a:rPr lang="es-ES" b="1" dirty="0" smtClean="0">
                <a:solidFill>
                  <a:srgbClr val="0516BB"/>
                </a:solidFill>
              </a:rPr>
              <a:t>Ambiental</a:t>
            </a:r>
            <a:endParaRPr lang="es-ES" b="1" dirty="0" smtClean="0">
              <a:solidFill>
                <a:srgbClr val="0516BB"/>
              </a:solidFill>
            </a:endParaRPr>
          </a:p>
          <a:p>
            <a:r>
              <a:rPr lang="es-ES" b="1" dirty="0" smtClean="0">
                <a:solidFill>
                  <a:srgbClr val="0516BB"/>
                </a:solidFill>
              </a:rPr>
              <a:t>Sociales</a:t>
            </a:r>
            <a:r>
              <a:rPr lang="es-ES" dirty="0" smtClean="0">
                <a:solidFill>
                  <a:srgbClr val="0516BB"/>
                </a:solidFill>
              </a:rPr>
              <a:t>. </a:t>
            </a:r>
            <a:endParaRPr lang="es-ES" dirty="0" smtClean="0">
              <a:solidFill>
                <a:srgbClr val="0516BB"/>
              </a:solidFill>
            </a:endParaRPr>
          </a:p>
          <a:p>
            <a:r>
              <a:rPr lang="es-ES" dirty="0" smtClean="0">
                <a:solidFill>
                  <a:srgbClr val="0516BB"/>
                </a:solidFill>
              </a:rPr>
              <a:t>Distribución </a:t>
            </a:r>
            <a:r>
              <a:rPr lang="es-ES" dirty="0" smtClean="0">
                <a:solidFill>
                  <a:srgbClr val="0516BB"/>
                </a:solidFill>
              </a:rPr>
              <a:t>riesgo, competencia, costos futuros (+ París), tiempo de construcción (modular), revalorizar recurso, seguridad, inercia (250 años fósiles), agua. Negativas de fósiles: ambiental y social, salud, calidad del aire, guerras, defensa, se agotan. Discriminación mundial y doméstica. Volatilidad de los precios. </a:t>
            </a:r>
          </a:p>
          <a:p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I.	OBSTÁCULOS: INESTABILIDAD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rgbClr val="0516BB"/>
                </a:solidFill>
              </a:rPr>
              <a:t>Historia</a:t>
            </a:r>
            <a:r>
              <a:rPr lang="es-ES" dirty="0" smtClean="0">
                <a:solidFill>
                  <a:srgbClr val="0516BB"/>
                </a:solidFill>
              </a:rPr>
              <a:t> de inestabilidades</a:t>
            </a:r>
          </a:p>
          <a:p>
            <a:r>
              <a:rPr lang="es-ES" dirty="0" smtClean="0">
                <a:solidFill>
                  <a:srgbClr val="0516BB"/>
                </a:solidFill>
              </a:rPr>
              <a:t>Default, cepo, inflación. </a:t>
            </a:r>
            <a:r>
              <a:rPr lang="es-ES" b="1" dirty="0" smtClean="0">
                <a:solidFill>
                  <a:srgbClr val="0516BB"/>
                </a:solidFill>
              </a:rPr>
              <a:t>Financiamiento</a:t>
            </a:r>
            <a:r>
              <a:rPr lang="es-ES" dirty="0" smtClean="0">
                <a:solidFill>
                  <a:srgbClr val="0516BB"/>
                </a:solidFill>
              </a:rPr>
              <a:t> externo.</a:t>
            </a:r>
          </a:p>
          <a:p>
            <a:r>
              <a:rPr lang="es-ES" dirty="0" smtClean="0">
                <a:solidFill>
                  <a:srgbClr val="0516BB"/>
                </a:solidFill>
              </a:rPr>
              <a:t>Caos en el </a:t>
            </a:r>
            <a:r>
              <a:rPr lang="es-ES" b="1" dirty="0" smtClean="0">
                <a:solidFill>
                  <a:srgbClr val="0516BB"/>
                </a:solidFill>
              </a:rPr>
              <a:t>sistema eléctrico</a:t>
            </a:r>
            <a:r>
              <a:rPr lang="es-ES" dirty="0" smtClean="0">
                <a:solidFill>
                  <a:srgbClr val="0516BB"/>
                </a:solidFill>
              </a:rPr>
              <a:t>. Sin mercado y sin planificación. </a:t>
            </a:r>
          </a:p>
          <a:p>
            <a:r>
              <a:rPr lang="es-ES" dirty="0" smtClean="0">
                <a:solidFill>
                  <a:srgbClr val="0516BB"/>
                </a:solidFill>
              </a:rPr>
              <a:t>CAMMESA</a:t>
            </a:r>
          </a:p>
          <a:p>
            <a:r>
              <a:rPr lang="es-ES" dirty="0" smtClean="0">
                <a:solidFill>
                  <a:srgbClr val="0516BB"/>
                </a:solidFill>
              </a:rPr>
              <a:t>Baja independencia de la </a:t>
            </a:r>
            <a:r>
              <a:rPr lang="es-ES" b="1" dirty="0" smtClean="0">
                <a:solidFill>
                  <a:srgbClr val="0516BB"/>
                </a:solidFill>
              </a:rPr>
              <a:t>Justicia</a:t>
            </a:r>
          </a:p>
          <a:p>
            <a:r>
              <a:rPr lang="es-ES" dirty="0" smtClean="0">
                <a:solidFill>
                  <a:srgbClr val="0516BB"/>
                </a:solidFill>
              </a:rPr>
              <a:t>Falta de una política </a:t>
            </a:r>
            <a:r>
              <a:rPr lang="es-ES" b="1" dirty="0" smtClean="0">
                <a:solidFill>
                  <a:srgbClr val="0516BB"/>
                </a:solidFill>
              </a:rPr>
              <a:t>comprensiva</a:t>
            </a:r>
            <a:r>
              <a:rPr lang="es-ES" dirty="0" smtClean="0">
                <a:solidFill>
                  <a:srgbClr val="0516BB"/>
                </a:solidFill>
              </a:rPr>
              <a:t> y </a:t>
            </a:r>
            <a:r>
              <a:rPr lang="es-ES" b="1" dirty="0" smtClean="0">
                <a:solidFill>
                  <a:srgbClr val="0516BB"/>
                </a:solidFill>
              </a:rPr>
              <a:t>coherente</a:t>
            </a:r>
            <a:r>
              <a:rPr lang="es-ES" dirty="0" smtClean="0">
                <a:solidFill>
                  <a:srgbClr val="0516BB"/>
                </a:solidFill>
              </a:rPr>
              <a:t> para desarrollar las ERNC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es-ES" dirty="0" smtClean="0">
                <a:solidFill>
                  <a:srgbClr val="0516BB"/>
                </a:solidFill>
              </a:rPr>
              <a:t>II.	OBSTÁCULOS: ESTADO</a:t>
            </a:r>
            <a:endParaRPr lang="es-ES" dirty="0">
              <a:solidFill>
                <a:srgbClr val="0516BB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857232"/>
            <a:ext cx="9001156" cy="600076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>
                <a:solidFill>
                  <a:srgbClr val="0516BB"/>
                </a:solidFill>
              </a:rPr>
              <a:t>Externalidades</a:t>
            </a:r>
            <a:r>
              <a:rPr lang="es-ES" dirty="0" smtClean="0">
                <a:solidFill>
                  <a:srgbClr val="0516BB"/>
                </a:solidFill>
              </a:rPr>
              <a:t>, </a:t>
            </a:r>
            <a:r>
              <a:rPr lang="es-ES" b="1" dirty="0" smtClean="0">
                <a:solidFill>
                  <a:srgbClr val="0516BB"/>
                </a:solidFill>
              </a:rPr>
              <a:t>inestabilidades</a:t>
            </a:r>
            <a:r>
              <a:rPr lang="es-ES" dirty="0" smtClean="0">
                <a:solidFill>
                  <a:srgbClr val="0516BB"/>
                </a:solidFill>
              </a:rPr>
              <a:t>, </a:t>
            </a:r>
            <a:r>
              <a:rPr lang="es-ES" b="1" dirty="0" smtClean="0">
                <a:solidFill>
                  <a:srgbClr val="0516BB"/>
                </a:solidFill>
              </a:rPr>
              <a:t>inercia</a:t>
            </a:r>
            <a:r>
              <a:rPr lang="es-ES" dirty="0" smtClean="0">
                <a:solidFill>
                  <a:srgbClr val="0516BB"/>
                </a:solidFill>
              </a:rPr>
              <a:t> (250 años) y </a:t>
            </a:r>
            <a:r>
              <a:rPr lang="es-ES" dirty="0" smtClean="0">
                <a:solidFill>
                  <a:srgbClr val="0516BB"/>
                </a:solidFill>
              </a:rPr>
              <a:t>la </a:t>
            </a:r>
            <a:r>
              <a:rPr lang="es-ES" b="1" dirty="0" smtClean="0">
                <a:solidFill>
                  <a:srgbClr val="0516BB"/>
                </a:solidFill>
              </a:rPr>
              <a:t>nueva </a:t>
            </a:r>
            <a:r>
              <a:rPr lang="es-ES" b="1" dirty="0" smtClean="0">
                <a:solidFill>
                  <a:srgbClr val="0516BB"/>
                </a:solidFill>
              </a:rPr>
              <a:t>industria </a:t>
            </a:r>
            <a:r>
              <a:rPr lang="es-ES" dirty="0" smtClean="0">
                <a:solidFill>
                  <a:srgbClr val="0516BB"/>
                </a:solidFill>
              </a:rPr>
              <a:t>requiere un Estado “con capacidad para tomar decisiones estratégicas y darles seguimiento en el tiempo”: </a:t>
            </a:r>
            <a:r>
              <a:rPr lang="es-ES" dirty="0" smtClean="0">
                <a:solidFill>
                  <a:srgbClr val="0516BB"/>
                </a:solidFill>
              </a:rPr>
              <a:t>Un equip</a:t>
            </a:r>
            <a:r>
              <a:rPr lang="es-ES" dirty="0" smtClean="0">
                <a:solidFill>
                  <a:srgbClr val="0516BB"/>
                </a:solidFill>
              </a:rPr>
              <a:t>o que </a:t>
            </a:r>
            <a:r>
              <a:rPr lang="es-ES" b="1" dirty="0" smtClean="0">
                <a:solidFill>
                  <a:srgbClr val="0516BB"/>
                </a:solidFill>
              </a:rPr>
              <a:t>estudie</a:t>
            </a:r>
            <a:r>
              <a:rPr lang="es-ES" dirty="0" smtClean="0">
                <a:solidFill>
                  <a:srgbClr val="0516BB"/>
                </a:solidFill>
              </a:rPr>
              <a:t> y </a:t>
            </a:r>
            <a:r>
              <a:rPr lang="es-ES" b="1" dirty="0" err="1" smtClean="0">
                <a:solidFill>
                  <a:srgbClr val="0516BB"/>
                </a:solidFill>
              </a:rPr>
              <a:t>planifique</a:t>
            </a:r>
            <a:r>
              <a:rPr lang="es-ES" dirty="0" err="1" smtClean="0">
                <a:solidFill>
                  <a:srgbClr val="0516BB"/>
                </a:solidFill>
              </a:rPr>
              <a:t>:TemasT</a:t>
            </a:r>
            <a:r>
              <a:rPr lang="es-ES" dirty="0" err="1" smtClean="0">
                <a:solidFill>
                  <a:srgbClr val="0516BB"/>
                </a:solidFill>
              </a:rPr>
              <a:t>écnicos</a:t>
            </a:r>
            <a:r>
              <a:rPr lang="es-ES" dirty="0" smtClean="0">
                <a:solidFill>
                  <a:srgbClr val="0516BB"/>
                </a:solidFill>
              </a:rPr>
              <a:t>, financieros, legales, procesales, ambienta-les,  regulatorios, etc</a:t>
            </a:r>
            <a:r>
              <a:rPr lang="es-ES" dirty="0" smtClean="0">
                <a:solidFill>
                  <a:srgbClr val="0516BB"/>
                </a:solidFill>
              </a:rPr>
              <a:t>. Implementación</a:t>
            </a:r>
            <a:r>
              <a:rPr lang="es-ES" dirty="0" smtClean="0">
                <a:solidFill>
                  <a:srgbClr val="0516BB"/>
                </a:solidFill>
              </a:rPr>
              <a:t>.</a:t>
            </a:r>
          </a:p>
          <a:p>
            <a:r>
              <a:rPr lang="es-ES" dirty="0" smtClean="0">
                <a:solidFill>
                  <a:srgbClr val="0516BB"/>
                </a:solidFill>
              </a:rPr>
              <a:t>Pero el Estado crecientemente </a:t>
            </a:r>
            <a:r>
              <a:rPr lang="es-ES" b="1" dirty="0" smtClean="0">
                <a:solidFill>
                  <a:srgbClr val="0516BB"/>
                </a:solidFill>
              </a:rPr>
              <a:t>debilitado. </a:t>
            </a:r>
            <a:r>
              <a:rPr lang="es-ES" dirty="0" smtClean="0">
                <a:solidFill>
                  <a:srgbClr val="0516BB"/>
                </a:solidFill>
              </a:rPr>
              <a:t>Principal causa de nuestra decadencia</a:t>
            </a:r>
          </a:p>
          <a:p>
            <a:pPr lvl="1"/>
            <a:r>
              <a:rPr lang="es-ES" dirty="0" smtClean="0">
                <a:solidFill>
                  <a:srgbClr val="0516BB"/>
                </a:solidFill>
              </a:rPr>
              <a:t>Sin capacidad de </a:t>
            </a:r>
            <a:r>
              <a:rPr lang="es-ES" b="1" dirty="0" smtClean="0">
                <a:solidFill>
                  <a:srgbClr val="0516BB"/>
                </a:solidFill>
              </a:rPr>
              <a:t>convocar</a:t>
            </a:r>
            <a:r>
              <a:rPr lang="es-ES" dirty="0" smtClean="0">
                <a:solidFill>
                  <a:srgbClr val="0516BB"/>
                </a:solidFill>
              </a:rPr>
              <a:t> y </a:t>
            </a:r>
            <a:r>
              <a:rPr lang="es-ES" b="1" dirty="0" smtClean="0">
                <a:solidFill>
                  <a:srgbClr val="0516BB"/>
                </a:solidFill>
              </a:rPr>
              <a:t>co</a:t>
            </a:r>
            <a:r>
              <a:rPr lang="es-ES" b="1" dirty="0" smtClean="0">
                <a:solidFill>
                  <a:srgbClr val="0516BB"/>
                </a:solidFill>
              </a:rPr>
              <a:t>ntener</a:t>
            </a:r>
            <a:r>
              <a:rPr lang="es-ES" dirty="0" smtClean="0">
                <a:solidFill>
                  <a:srgbClr val="0516BB"/>
                </a:solidFill>
              </a:rPr>
              <a:t> </a:t>
            </a:r>
            <a:r>
              <a:rPr lang="es-ES" dirty="0" smtClean="0">
                <a:solidFill>
                  <a:srgbClr val="0516BB"/>
                </a:solidFill>
              </a:rPr>
              <a:t>los mejores profesionales.</a:t>
            </a:r>
          </a:p>
          <a:p>
            <a:pPr lvl="1"/>
            <a:r>
              <a:rPr lang="es-ES" b="1" dirty="0" smtClean="0">
                <a:solidFill>
                  <a:srgbClr val="0516BB"/>
                </a:solidFill>
              </a:rPr>
              <a:t>Colonizado</a:t>
            </a:r>
            <a:r>
              <a:rPr lang="es-ES" dirty="0" smtClean="0">
                <a:solidFill>
                  <a:srgbClr val="0516BB"/>
                </a:solidFill>
              </a:rPr>
              <a:t> por los gobiernos de turno. Paradoja.</a:t>
            </a:r>
          </a:p>
          <a:p>
            <a:pPr lvl="1"/>
            <a:r>
              <a:rPr lang="es-ES" dirty="0" smtClean="0">
                <a:solidFill>
                  <a:srgbClr val="0516BB"/>
                </a:solidFill>
              </a:rPr>
              <a:t>Con la necesidad que tenemos de </a:t>
            </a:r>
            <a:r>
              <a:rPr lang="es-ES" b="1" dirty="0" smtClean="0">
                <a:solidFill>
                  <a:srgbClr val="0516BB"/>
                </a:solidFill>
              </a:rPr>
              <a:t>dirigentes</a:t>
            </a:r>
            <a:r>
              <a:rPr lang="es-ES" dirty="0" smtClean="0">
                <a:solidFill>
                  <a:srgbClr val="0516BB"/>
                </a:solidFill>
              </a:rPr>
              <a:t>, esta cantera enorme  de RRHH (el Estado) elige al </a:t>
            </a:r>
            <a:r>
              <a:rPr lang="es-ES" dirty="0" smtClean="0">
                <a:solidFill>
                  <a:srgbClr val="0516BB"/>
                </a:solidFill>
              </a:rPr>
              <a:t>revés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es-ES" dirty="0" smtClean="0">
                <a:solidFill>
                  <a:srgbClr val="0516BB"/>
                </a:solidFill>
              </a:rPr>
              <a:t>RESULTADOS</a:t>
            </a:r>
            <a:endParaRPr lang="es-ES" dirty="0">
              <a:solidFill>
                <a:srgbClr val="0516BB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0" y="714356"/>
            <a:ext cx="9144000" cy="6001643"/>
          </a:xfrm>
          <a:prstGeom prst="rect">
            <a:avLst/>
          </a:prstGeom>
          <a:solidFill>
            <a:srgbClr val="D7F6D6"/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dirty="0" smtClean="0">
                <a:solidFill>
                  <a:srgbClr val="1519AB"/>
                </a:solidFill>
              </a:rPr>
              <a:t>Primera ley ERNC en 1998. </a:t>
            </a:r>
            <a:r>
              <a:rPr lang="es-ES" sz="3200" dirty="0" smtClean="0">
                <a:solidFill>
                  <a:srgbClr val="1519AB"/>
                </a:solidFill>
              </a:rPr>
              <a:t>17 </a:t>
            </a:r>
            <a:r>
              <a:rPr lang="es-ES" sz="3200" dirty="0" smtClean="0">
                <a:solidFill>
                  <a:srgbClr val="1519AB"/>
                </a:solidFill>
              </a:rPr>
              <a:t>años: Parche sobre parche: Leyes inocuas, superposiciones y vacíos legales, decretos y  </a:t>
            </a:r>
            <a:r>
              <a:rPr lang="es-ES" sz="3200" dirty="0" smtClean="0">
                <a:solidFill>
                  <a:srgbClr val="1519AB"/>
                </a:solidFill>
              </a:rPr>
              <a:t>decretazos</a:t>
            </a:r>
            <a:endParaRPr lang="es-ES" sz="3200" dirty="0" smtClean="0">
              <a:solidFill>
                <a:srgbClr val="1519AB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solidFill>
                  <a:srgbClr val="0516BB"/>
                </a:solidFill>
              </a:rPr>
              <a:t>Se </a:t>
            </a:r>
            <a:r>
              <a:rPr lang="es-ES" sz="3200" b="1" dirty="0" smtClean="0">
                <a:solidFill>
                  <a:srgbClr val="0516BB"/>
                </a:solidFill>
              </a:rPr>
              <a:t>discrimina</a:t>
            </a:r>
            <a:r>
              <a:rPr lang="es-ES" sz="3200" dirty="0" smtClean="0">
                <a:solidFill>
                  <a:srgbClr val="0516BB"/>
                </a:solidFill>
              </a:rPr>
              <a:t> a las ERNC: Consumo y </a:t>
            </a:r>
            <a:r>
              <a:rPr lang="es-ES" sz="3200" dirty="0" smtClean="0">
                <a:solidFill>
                  <a:srgbClr val="0516BB"/>
                </a:solidFill>
              </a:rPr>
              <a:t>financiamiento</a:t>
            </a:r>
            <a:endParaRPr lang="es-ES" sz="3200" dirty="0" smtClean="0">
              <a:solidFill>
                <a:srgbClr val="1519AB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3200" b="1" u="sng" dirty="0" smtClean="0">
                <a:solidFill>
                  <a:srgbClr val="1519AB"/>
                </a:solidFill>
              </a:rPr>
              <a:t>Gran discrecionalidad al gobierno</a:t>
            </a:r>
            <a:r>
              <a:rPr lang="es-ES" sz="3200" dirty="0" smtClean="0">
                <a:solidFill>
                  <a:srgbClr val="1519AB"/>
                </a:solidFill>
              </a:rPr>
              <a:t> </a:t>
            </a:r>
            <a:r>
              <a:rPr lang="es-ES" sz="3200" dirty="0" smtClean="0">
                <a:solidFill>
                  <a:srgbClr val="1519AB"/>
                </a:solidFill>
              </a:rPr>
              <a:t>(funcionarios</a:t>
            </a:r>
            <a:r>
              <a:rPr lang="es-ES" sz="3200" dirty="0" smtClean="0">
                <a:solidFill>
                  <a:srgbClr val="1519AB"/>
                </a:solidFill>
              </a:rPr>
              <a:t>). </a:t>
            </a:r>
            <a:endParaRPr lang="en-US" sz="3200" dirty="0" smtClean="0">
              <a:solidFill>
                <a:srgbClr val="1519AB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1519AB"/>
                </a:solidFill>
              </a:rPr>
              <a:t>C. Instalada</a:t>
            </a:r>
            <a:r>
              <a:rPr lang="es-ES" sz="3200" dirty="0" smtClean="0">
                <a:solidFill>
                  <a:srgbClr val="1519AB"/>
                </a:solidFill>
              </a:rPr>
              <a:t>: &lt; </a:t>
            </a:r>
            <a:r>
              <a:rPr lang="es-ES" sz="3200" dirty="0" smtClean="0">
                <a:solidFill>
                  <a:srgbClr val="1519AB"/>
                </a:solidFill>
              </a:rPr>
              <a:t>300 MW (ERNC)</a:t>
            </a:r>
          </a:p>
          <a:p>
            <a:r>
              <a:rPr lang="es-ES" sz="3200" dirty="0" smtClean="0">
                <a:solidFill>
                  <a:srgbClr val="1519AB"/>
                </a:solidFill>
              </a:rPr>
              <a:t> </a:t>
            </a:r>
            <a:r>
              <a:rPr lang="es-ES" sz="3200" dirty="0" smtClean="0">
                <a:solidFill>
                  <a:srgbClr val="1519AB"/>
                </a:solidFill>
              </a:rPr>
              <a:t>pese a </a:t>
            </a:r>
            <a:r>
              <a:rPr lang="es-ES" sz="3200" dirty="0" smtClean="0">
                <a:solidFill>
                  <a:srgbClr val="1519AB"/>
                </a:solidFill>
              </a:rPr>
              <a:t>recursos GIGANTESCOS</a:t>
            </a: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solidFill>
                  <a:srgbClr val="1519AB"/>
                </a:solidFill>
              </a:rPr>
              <a:t>  Brasil: 7000 (eólico)</a:t>
            </a: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solidFill>
                  <a:srgbClr val="1519AB"/>
                </a:solidFill>
              </a:rPr>
              <a:t> Uruguay 500 ---1.400 (eólica</a:t>
            </a:r>
            <a:r>
              <a:rPr lang="es-ES" sz="3200" dirty="0" smtClean="0">
                <a:solidFill>
                  <a:srgbClr val="1519AB"/>
                </a:solidFill>
              </a:rPr>
              <a:t>) </a:t>
            </a:r>
            <a:endParaRPr lang="es-ES" sz="3200" dirty="0" smtClean="0">
              <a:solidFill>
                <a:srgbClr val="1519AB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3200" dirty="0" smtClean="0">
                <a:solidFill>
                  <a:srgbClr val="1519AB"/>
                </a:solidFill>
              </a:rPr>
              <a:t>  Chile 2117 MW (ERNC) </a:t>
            </a:r>
          </a:p>
          <a:p>
            <a:r>
              <a:rPr lang="es-ES" sz="3200" dirty="0" smtClean="0">
                <a:solidFill>
                  <a:srgbClr val="1519AB"/>
                </a:solidFill>
              </a:rPr>
              <a:t>  </a:t>
            </a:r>
            <a:r>
              <a:rPr lang="es-ES" sz="3200" dirty="0" smtClean="0">
                <a:solidFill>
                  <a:srgbClr val="1519AB"/>
                </a:solidFill>
              </a:rPr>
              <a:t>Todos con planes </a:t>
            </a:r>
            <a:r>
              <a:rPr lang="es-ES" sz="3200" dirty="0" smtClean="0">
                <a:solidFill>
                  <a:srgbClr val="1519AB"/>
                </a:solidFill>
              </a:rPr>
              <a:t>por mucho </a:t>
            </a:r>
            <a:endParaRPr lang="es-ES" sz="3200" dirty="0" smtClean="0">
              <a:solidFill>
                <a:srgbClr val="1519AB"/>
              </a:solidFill>
            </a:endParaRPr>
          </a:p>
          <a:p>
            <a:r>
              <a:rPr lang="es-ES" sz="3200" dirty="0" smtClean="0">
                <a:solidFill>
                  <a:srgbClr val="1519AB"/>
                </a:solidFill>
              </a:rPr>
              <a:t> </a:t>
            </a:r>
            <a:r>
              <a:rPr lang="es-ES" sz="3200" dirty="0" smtClean="0">
                <a:solidFill>
                  <a:srgbClr val="1519AB"/>
                </a:solidFill>
              </a:rPr>
              <a:t>   </a:t>
            </a:r>
            <a:r>
              <a:rPr lang="es-ES" sz="3200" dirty="0" smtClean="0">
                <a:solidFill>
                  <a:srgbClr val="1519AB"/>
                </a:solidFill>
              </a:rPr>
              <a:t>más</a:t>
            </a:r>
            <a:r>
              <a:rPr lang="es-ES" sz="3200" dirty="0" smtClean="0">
                <a:solidFill>
                  <a:srgbClr val="1519AB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429256" y="3214686"/>
            <a:ext cx="3714744" cy="364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516BB"/>
                </a:solidFill>
              </a:rPr>
              <a:t>PROPUESTA - CONCLUSIÓN</a:t>
            </a:r>
            <a:endParaRPr lang="es-ES" dirty="0">
              <a:solidFill>
                <a:srgbClr val="0516BB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77500" lnSpcReduction="20000"/>
          </a:bodyPr>
          <a:lstStyle/>
          <a:p>
            <a:r>
              <a:rPr lang="es-ES" b="1" dirty="0" smtClean="0">
                <a:solidFill>
                  <a:srgbClr val="1519AB"/>
                </a:solidFill>
              </a:rPr>
              <a:t>Quemar fósiles </a:t>
            </a:r>
            <a:r>
              <a:rPr lang="es-ES" dirty="0" smtClean="0">
                <a:solidFill>
                  <a:srgbClr val="1519AB"/>
                </a:solidFill>
              </a:rPr>
              <a:t>es </a:t>
            </a:r>
            <a:r>
              <a:rPr lang="es-ES" dirty="0" smtClean="0">
                <a:solidFill>
                  <a:srgbClr val="1519AB"/>
                </a:solidFill>
              </a:rPr>
              <a:t>una estupidez</a:t>
            </a:r>
            <a:endParaRPr lang="es-ES" b="1" dirty="0" smtClean="0">
              <a:solidFill>
                <a:srgbClr val="1519AB"/>
              </a:solidFill>
            </a:endParaRPr>
          </a:p>
          <a:p>
            <a:r>
              <a:rPr lang="es-ES" dirty="0" smtClean="0">
                <a:solidFill>
                  <a:srgbClr val="1519AB"/>
                </a:solidFill>
              </a:rPr>
              <a:t>Las ERNC, en particular la eólica y menos la FV, son </a:t>
            </a:r>
            <a:r>
              <a:rPr lang="es-ES" dirty="0" err="1" smtClean="0">
                <a:solidFill>
                  <a:srgbClr val="1519AB"/>
                </a:solidFill>
              </a:rPr>
              <a:t>econ</a:t>
            </a:r>
            <a:r>
              <a:rPr lang="es-ES" dirty="0" smtClean="0">
                <a:solidFill>
                  <a:srgbClr val="1519AB"/>
                </a:solidFill>
              </a:rPr>
              <a:t>. </a:t>
            </a:r>
            <a:r>
              <a:rPr lang="es-ES" b="1" dirty="0" smtClean="0">
                <a:solidFill>
                  <a:srgbClr val="1519AB"/>
                </a:solidFill>
              </a:rPr>
              <a:t>viables</a:t>
            </a:r>
            <a:r>
              <a:rPr lang="es-ES" dirty="0" smtClean="0">
                <a:solidFill>
                  <a:srgbClr val="1519AB"/>
                </a:solidFill>
              </a:rPr>
              <a:t>.</a:t>
            </a:r>
          </a:p>
          <a:p>
            <a:r>
              <a:rPr lang="es-ES" dirty="0" smtClean="0">
                <a:solidFill>
                  <a:srgbClr val="1519AB"/>
                </a:solidFill>
              </a:rPr>
              <a:t>El tema es el ¡¡¡</a:t>
            </a:r>
            <a:r>
              <a:rPr lang="es-ES" b="1" dirty="0" smtClean="0">
                <a:solidFill>
                  <a:srgbClr val="1519AB"/>
                </a:solidFill>
              </a:rPr>
              <a:t>CÓMO</a:t>
            </a:r>
            <a:r>
              <a:rPr lang="es-ES" dirty="0" smtClean="0">
                <a:solidFill>
                  <a:srgbClr val="1519AB"/>
                </a:solidFill>
              </a:rPr>
              <a:t>!!!! Que no es </a:t>
            </a:r>
            <a:r>
              <a:rPr lang="es-ES" b="1" dirty="0" smtClean="0">
                <a:solidFill>
                  <a:srgbClr val="1519AB"/>
                </a:solidFill>
              </a:rPr>
              <a:t>OBVIO</a:t>
            </a:r>
            <a:endParaRPr lang="es-ES" b="1" dirty="0" smtClean="0">
              <a:solidFill>
                <a:srgbClr val="1519AB"/>
              </a:solidFill>
            </a:endParaRPr>
          </a:p>
          <a:p>
            <a:r>
              <a:rPr lang="es-ES" b="1" dirty="0" smtClean="0">
                <a:solidFill>
                  <a:srgbClr val="1519AB"/>
                </a:solidFill>
              </a:rPr>
              <a:t>Política </a:t>
            </a:r>
            <a:r>
              <a:rPr lang="es-ES" b="1" dirty="0" smtClean="0">
                <a:solidFill>
                  <a:srgbClr val="1519AB"/>
                </a:solidFill>
              </a:rPr>
              <a:t>Pública </a:t>
            </a:r>
            <a:r>
              <a:rPr lang="es-ES" dirty="0" smtClean="0">
                <a:solidFill>
                  <a:srgbClr val="1519AB"/>
                </a:solidFill>
              </a:rPr>
              <a:t>“clara, estable, largo plazo y </a:t>
            </a:r>
            <a:r>
              <a:rPr lang="es-ES" dirty="0" smtClean="0">
                <a:solidFill>
                  <a:srgbClr val="1519AB"/>
                </a:solidFill>
              </a:rPr>
              <a:t>ambiciosa”.  Por sociedad</a:t>
            </a:r>
            <a:r>
              <a:rPr lang="es-ES" b="1" dirty="0" smtClean="0">
                <a:solidFill>
                  <a:srgbClr val="1519AB"/>
                </a:solidFill>
              </a:rPr>
              <a:t> </a:t>
            </a:r>
            <a:r>
              <a:rPr lang="es-ES" b="1" dirty="0" smtClean="0">
                <a:solidFill>
                  <a:srgbClr val="1519AB"/>
                </a:solidFill>
              </a:rPr>
              <a:t>c</a:t>
            </a:r>
            <a:r>
              <a:rPr lang="es-ES" dirty="0" smtClean="0">
                <a:solidFill>
                  <a:srgbClr val="1519AB"/>
                </a:solidFill>
              </a:rPr>
              <a:t>ivil (</a:t>
            </a:r>
            <a:r>
              <a:rPr lang="es-ES" dirty="0" err="1" smtClean="0">
                <a:solidFill>
                  <a:srgbClr val="1519AB"/>
                </a:solidFill>
              </a:rPr>
              <a:t>Univ</a:t>
            </a:r>
            <a:r>
              <a:rPr lang="es-ES" dirty="0" smtClean="0">
                <a:solidFill>
                  <a:srgbClr val="1519AB"/>
                </a:solidFill>
              </a:rPr>
              <a:t>, </a:t>
            </a:r>
            <a:r>
              <a:rPr lang="es-ES" dirty="0" err="1" smtClean="0">
                <a:solidFill>
                  <a:srgbClr val="1519AB"/>
                </a:solidFill>
              </a:rPr>
              <a:t>fund</a:t>
            </a:r>
            <a:r>
              <a:rPr lang="es-ES" dirty="0" smtClean="0">
                <a:solidFill>
                  <a:srgbClr val="1519AB"/>
                </a:solidFill>
              </a:rPr>
              <a:t>, </a:t>
            </a:r>
            <a:r>
              <a:rPr lang="es-ES" dirty="0" err="1" smtClean="0">
                <a:solidFill>
                  <a:srgbClr val="1519AB"/>
                </a:solidFill>
              </a:rPr>
              <a:t>etc</a:t>
            </a:r>
            <a:r>
              <a:rPr lang="es-ES" dirty="0" smtClean="0">
                <a:solidFill>
                  <a:srgbClr val="1519AB"/>
                </a:solidFill>
              </a:rPr>
              <a:t>), Estado</a:t>
            </a:r>
            <a:r>
              <a:rPr lang="es-ES" dirty="0" smtClean="0">
                <a:solidFill>
                  <a:srgbClr val="1519AB"/>
                </a:solidFill>
              </a:rPr>
              <a:t>, </a:t>
            </a:r>
            <a:r>
              <a:rPr lang="es-ES" dirty="0" smtClean="0">
                <a:solidFill>
                  <a:srgbClr val="1519AB"/>
                </a:solidFill>
              </a:rPr>
              <a:t>g</a:t>
            </a:r>
            <a:r>
              <a:rPr lang="es-ES" dirty="0" smtClean="0">
                <a:solidFill>
                  <a:srgbClr val="1519AB"/>
                </a:solidFill>
              </a:rPr>
              <a:t>obiernos …</a:t>
            </a:r>
            <a:endParaRPr lang="es-ES" dirty="0" smtClean="0">
              <a:solidFill>
                <a:srgbClr val="1519AB"/>
              </a:solidFill>
            </a:endParaRPr>
          </a:p>
          <a:p>
            <a:r>
              <a:rPr lang="es-ES" dirty="0" smtClean="0">
                <a:solidFill>
                  <a:srgbClr val="1519AB"/>
                </a:solidFill>
              </a:rPr>
              <a:t>Mientras tanto medidas simples, entre otras:</a:t>
            </a:r>
            <a:endParaRPr lang="es-ES" dirty="0" smtClean="0">
              <a:solidFill>
                <a:srgbClr val="1519AB"/>
              </a:solidFill>
            </a:endParaRPr>
          </a:p>
          <a:p>
            <a:pPr lvl="1"/>
            <a:r>
              <a:rPr lang="es-ES" dirty="0" smtClean="0">
                <a:solidFill>
                  <a:srgbClr val="1519AB"/>
                </a:solidFill>
              </a:rPr>
              <a:t>Negocios </a:t>
            </a:r>
            <a:r>
              <a:rPr lang="es-ES" b="1" dirty="0" smtClean="0">
                <a:solidFill>
                  <a:srgbClr val="1519AB"/>
                </a:solidFill>
              </a:rPr>
              <a:t>entre privados</a:t>
            </a:r>
          </a:p>
          <a:p>
            <a:pPr lvl="1"/>
            <a:r>
              <a:rPr lang="es-ES" b="1" dirty="0" smtClean="0">
                <a:solidFill>
                  <a:srgbClr val="1519AB"/>
                </a:solidFill>
              </a:rPr>
              <a:t>Fondo</a:t>
            </a:r>
            <a:r>
              <a:rPr lang="es-ES" dirty="0" smtClean="0">
                <a:solidFill>
                  <a:srgbClr val="1519AB"/>
                </a:solidFill>
              </a:rPr>
              <a:t> </a:t>
            </a:r>
            <a:r>
              <a:rPr lang="es-ES" dirty="0" smtClean="0">
                <a:solidFill>
                  <a:srgbClr val="1519AB"/>
                </a:solidFill>
              </a:rPr>
              <a:t>de garantía</a:t>
            </a:r>
          </a:p>
          <a:p>
            <a:pPr lvl="1"/>
            <a:r>
              <a:rPr lang="es-ES" b="1" dirty="0" smtClean="0">
                <a:solidFill>
                  <a:srgbClr val="1519AB"/>
                </a:solidFill>
              </a:rPr>
              <a:t>Agencia</a:t>
            </a:r>
            <a:r>
              <a:rPr lang="es-ES" dirty="0" smtClean="0">
                <a:solidFill>
                  <a:srgbClr val="1519AB"/>
                </a:solidFill>
              </a:rPr>
              <a:t> de ERNC , etc</a:t>
            </a:r>
            <a:r>
              <a:rPr lang="es-ES" dirty="0" smtClean="0">
                <a:solidFill>
                  <a:srgbClr val="1519AB"/>
                </a:solidFill>
              </a:rPr>
              <a:t>.</a:t>
            </a:r>
          </a:p>
          <a:p>
            <a:pPr lvl="1"/>
            <a:r>
              <a:rPr lang="es-ES" dirty="0" smtClean="0">
                <a:solidFill>
                  <a:srgbClr val="1519AB"/>
                </a:solidFill>
              </a:rPr>
              <a:t>Exigir </a:t>
            </a:r>
            <a:r>
              <a:rPr lang="es-ES" b="1" dirty="0" smtClean="0">
                <a:solidFill>
                  <a:srgbClr val="1519AB"/>
                </a:solidFill>
              </a:rPr>
              <a:t>publicación</a:t>
            </a:r>
            <a:r>
              <a:rPr lang="es-ES" dirty="0" smtClean="0">
                <a:solidFill>
                  <a:srgbClr val="1519AB"/>
                </a:solidFill>
              </a:rPr>
              <a:t> del % de ERNC que utilizan las </a:t>
            </a:r>
            <a:r>
              <a:rPr lang="es-ES" dirty="0" smtClean="0">
                <a:solidFill>
                  <a:srgbClr val="1519AB"/>
                </a:solidFill>
              </a:rPr>
              <a:t>empresas</a:t>
            </a:r>
            <a:endParaRPr lang="es-ES" dirty="0" smtClean="0">
              <a:solidFill>
                <a:srgbClr val="1519AB"/>
              </a:solidFill>
            </a:endParaRPr>
          </a:p>
          <a:p>
            <a:r>
              <a:rPr lang="es-ES" b="1" dirty="0" smtClean="0">
                <a:solidFill>
                  <a:srgbClr val="1519AB"/>
                </a:solidFill>
              </a:rPr>
              <a:t>Sistema adquisición eficiente</a:t>
            </a:r>
            <a:r>
              <a:rPr lang="es-ES" dirty="0" smtClean="0">
                <a:solidFill>
                  <a:srgbClr val="1519AB"/>
                </a:solidFill>
              </a:rPr>
              <a:t>: US$ 45 a 125 MWh: 4.000 MW,  son casi US$ 1.000 MM/año. </a:t>
            </a:r>
            <a:r>
              <a:rPr lang="es-ES" b="1" dirty="0" smtClean="0">
                <a:solidFill>
                  <a:srgbClr val="1519AB"/>
                </a:solidFill>
              </a:rPr>
              <a:t>Licitaciones. </a:t>
            </a:r>
            <a:r>
              <a:rPr lang="es-ES" dirty="0" smtClean="0">
                <a:solidFill>
                  <a:srgbClr val="1519AB"/>
                </a:solidFill>
              </a:rPr>
              <a:t>Ir</a:t>
            </a:r>
            <a:r>
              <a:rPr lang="en-US" dirty="0" smtClean="0">
                <a:solidFill>
                  <a:srgbClr val="1519AB"/>
                </a:solidFill>
              </a:rPr>
              <a:t> contra los “</a:t>
            </a:r>
            <a:r>
              <a:rPr lang="en-US" b="1" dirty="0" smtClean="0">
                <a:solidFill>
                  <a:srgbClr val="1519AB"/>
                </a:solidFill>
              </a:rPr>
              <a:t>contratos del </a:t>
            </a:r>
            <a:r>
              <a:rPr lang="en-US" b="1" dirty="0" err="1" smtClean="0">
                <a:solidFill>
                  <a:srgbClr val="1519AB"/>
                </a:solidFill>
              </a:rPr>
              <a:t>estribo</a:t>
            </a:r>
            <a:r>
              <a:rPr lang="en-US" dirty="0" smtClean="0">
                <a:solidFill>
                  <a:srgbClr val="1519AB"/>
                </a:solidFill>
              </a:rPr>
              <a:t>”. No se </a:t>
            </a:r>
            <a:r>
              <a:rPr lang="en-US" dirty="0" err="1" smtClean="0">
                <a:solidFill>
                  <a:srgbClr val="1519AB"/>
                </a:solidFill>
              </a:rPr>
              <a:t>hizo</a:t>
            </a:r>
            <a:r>
              <a:rPr lang="en-US" dirty="0" smtClean="0">
                <a:solidFill>
                  <a:srgbClr val="1519AB"/>
                </a:solidFill>
              </a:rPr>
              <a:t> en </a:t>
            </a:r>
            <a:r>
              <a:rPr lang="en-US" b="1" dirty="0" smtClean="0">
                <a:solidFill>
                  <a:srgbClr val="1519AB"/>
                </a:solidFill>
              </a:rPr>
              <a:t>20 </a:t>
            </a:r>
            <a:r>
              <a:rPr lang="en-US" b="1" dirty="0" err="1" smtClean="0">
                <a:solidFill>
                  <a:srgbClr val="1519AB"/>
                </a:solidFill>
              </a:rPr>
              <a:t>años</a:t>
            </a:r>
            <a:r>
              <a:rPr lang="en-US" b="1" dirty="0" smtClean="0">
                <a:solidFill>
                  <a:srgbClr val="1519AB"/>
                </a:solidFill>
              </a:rPr>
              <a:t> </a:t>
            </a:r>
            <a:r>
              <a:rPr lang="en-US" dirty="0" smtClean="0">
                <a:solidFill>
                  <a:srgbClr val="1519AB"/>
                </a:solidFill>
              </a:rPr>
              <a:t>no lo </a:t>
            </a:r>
            <a:r>
              <a:rPr lang="en-US" dirty="0" err="1" smtClean="0">
                <a:solidFill>
                  <a:srgbClr val="1519AB"/>
                </a:solidFill>
              </a:rPr>
              <a:t>harán</a:t>
            </a:r>
            <a:r>
              <a:rPr lang="en-US" dirty="0" smtClean="0">
                <a:solidFill>
                  <a:srgbClr val="1519AB"/>
                </a:solidFill>
              </a:rPr>
              <a:t> en </a:t>
            </a:r>
            <a:r>
              <a:rPr lang="en-US" b="1" dirty="0" smtClean="0">
                <a:solidFill>
                  <a:srgbClr val="1519AB"/>
                </a:solidFill>
              </a:rPr>
              <a:t>20 </a:t>
            </a:r>
            <a:r>
              <a:rPr lang="en-US" b="1" dirty="0" err="1" smtClean="0">
                <a:solidFill>
                  <a:srgbClr val="1519AB"/>
                </a:solidFill>
              </a:rPr>
              <a:t>días</a:t>
            </a:r>
            <a:r>
              <a:rPr lang="en-US" dirty="0" smtClean="0">
                <a:solidFill>
                  <a:srgbClr val="1519AB"/>
                </a:solidFill>
              </a:rPr>
              <a:t>.</a:t>
            </a:r>
            <a:endParaRPr lang="es-ES" b="1" dirty="0" smtClean="0">
              <a:solidFill>
                <a:srgbClr val="1519AB"/>
              </a:solidFill>
            </a:endParaRPr>
          </a:p>
          <a:p>
            <a:r>
              <a:rPr lang="es-ES" dirty="0" smtClean="0">
                <a:solidFill>
                  <a:srgbClr val="1519AB"/>
                </a:solidFill>
              </a:rPr>
              <a:t>Minimizar </a:t>
            </a:r>
            <a:r>
              <a:rPr lang="es-ES" smtClean="0">
                <a:solidFill>
                  <a:srgbClr val="1519AB"/>
                </a:solidFill>
              </a:rPr>
              <a:t>la </a:t>
            </a:r>
            <a:r>
              <a:rPr lang="es-ES" b="1" smtClean="0">
                <a:solidFill>
                  <a:srgbClr val="1519AB"/>
                </a:solidFill>
              </a:rPr>
              <a:t>discrecionalidad</a:t>
            </a:r>
            <a:r>
              <a:rPr lang="es-ES" b="1" dirty="0" smtClean="0">
                <a:solidFill>
                  <a:srgbClr val="1519AB"/>
                </a:solidFill>
              </a:rPr>
              <a:t>: Licitaciones</a:t>
            </a:r>
            <a:endParaRPr lang="es-ES" b="1" dirty="0" smtClean="0">
              <a:solidFill>
                <a:srgbClr val="1519AB"/>
              </a:solidFill>
            </a:endParaRPr>
          </a:p>
          <a:p>
            <a:r>
              <a:rPr lang="es-ES" b="1" dirty="0" smtClean="0">
                <a:solidFill>
                  <a:srgbClr val="1519AB"/>
                </a:solidFill>
              </a:rPr>
              <a:t>Investigación</a:t>
            </a:r>
            <a:r>
              <a:rPr lang="es-ES" dirty="0" smtClean="0">
                <a:solidFill>
                  <a:srgbClr val="1519AB"/>
                </a:solidFill>
              </a:rPr>
              <a:t>: Destinar parte mucho mayor a las ERNC. Carrera x el conocimiento. </a:t>
            </a:r>
            <a:r>
              <a:rPr lang="es-ES" dirty="0" err="1" smtClean="0">
                <a:solidFill>
                  <a:srgbClr val="1519AB"/>
                </a:solidFill>
              </a:rPr>
              <a:t>Upside</a:t>
            </a:r>
            <a:r>
              <a:rPr lang="es-ES" dirty="0" smtClean="0">
                <a:solidFill>
                  <a:srgbClr val="1519AB"/>
                </a:solidFill>
              </a:rPr>
              <a:t>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5EF1-0B7D-4902-B7AE-D8169F790F27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3171</TotalTime>
  <Words>826</Words>
  <Application>Microsoft Office PowerPoint</Application>
  <PresentationFormat>Presentación en pantalla (4:3)</PresentationFormat>
  <Paragraphs>121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VIABILIDAD AMBIENTAL</vt:lpstr>
      <vt:lpstr>VENTAJAS SOCIALES</vt:lpstr>
      <vt:lpstr>Diapositiva 4</vt:lpstr>
      <vt:lpstr>EXTERNALIDADES</vt:lpstr>
      <vt:lpstr>I. OBSTÁCULOS: INESTABILIDAD</vt:lpstr>
      <vt:lpstr>II. OBSTÁCULOS: ESTADO</vt:lpstr>
      <vt:lpstr>RESULTADOS</vt:lpstr>
      <vt:lpstr>PROPUESTA - CONCLUSIÓN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212</cp:revision>
  <dcterms:created xsi:type="dcterms:W3CDTF">2015-07-29T13:37:27Z</dcterms:created>
  <dcterms:modified xsi:type="dcterms:W3CDTF">2015-08-26T15:33:49Z</dcterms:modified>
</cp:coreProperties>
</file>