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33" r:id="rId1"/>
  </p:sldMasterIdLst>
  <p:notesMasterIdLst>
    <p:notesMasterId r:id="rId61"/>
  </p:notesMasterIdLst>
  <p:sldIdLst>
    <p:sldId id="400" r:id="rId2"/>
    <p:sldId id="397" r:id="rId3"/>
    <p:sldId id="291" r:id="rId4"/>
    <p:sldId id="402" r:id="rId5"/>
    <p:sldId id="421" r:id="rId6"/>
    <p:sldId id="419" r:id="rId7"/>
    <p:sldId id="420" r:id="rId8"/>
    <p:sldId id="403" r:id="rId9"/>
    <p:sldId id="404" r:id="rId10"/>
    <p:sldId id="405" r:id="rId11"/>
    <p:sldId id="406" r:id="rId12"/>
    <p:sldId id="293" r:id="rId13"/>
    <p:sldId id="299" r:id="rId14"/>
    <p:sldId id="383" r:id="rId15"/>
    <p:sldId id="407" r:id="rId16"/>
    <p:sldId id="408" r:id="rId17"/>
    <p:sldId id="394" r:id="rId18"/>
    <p:sldId id="307" r:id="rId19"/>
    <p:sldId id="306" r:id="rId20"/>
    <p:sldId id="319" r:id="rId21"/>
    <p:sldId id="417" r:id="rId22"/>
    <p:sldId id="425" r:id="rId23"/>
    <p:sldId id="309" r:id="rId24"/>
    <p:sldId id="409" r:id="rId25"/>
    <p:sldId id="410" r:id="rId26"/>
    <p:sldId id="308" r:id="rId27"/>
    <p:sldId id="411" r:id="rId28"/>
    <p:sldId id="311" r:id="rId29"/>
    <p:sldId id="312" r:id="rId30"/>
    <p:sldId id="314" r:id="rId31"/>
    <p:sldId id="396" r:id="rId32"/>
    <p:sldId id="316" r:id="rId33"/>
    <p:sldId id="388" r:id="rId34"/>
    <p:sldId id="412" r:id="rId35"/>
    <p:sldId id="389" r:id="rId36"/>
    <p:sldId id="422" r:id="rId37"/>
    <p:sldId id="390" r:id="rId38"/>
    <p:sldId id="423" r:id="rId39"/>
    <p:sldId id="424" r:id="rId40"/>
    <p:sldId id="414" r:id="rId41"/>
    <p:sldId id="413" r:id="rId42"/>
    <p:sldId id="391" r:id="rId43"/>
    <p:sldId id="363" r:id="rId44"/>
    <p:sldId id="315" r:id="rId45"/>
    <p:sldId id="395" r:id="rId46"/>
    <p:sldId id="364" r:id="rId47"/>
    <p:sldId id="304" r:id="rId48"/>
    <p:sldId id="366" r:id="rId49"/>
    <p:sldId id="367" r:id="rId50"/>
    <p:sldId id="427" r:id="rId51"/>
    <p:sldId id="426" r:id="rId52"/>
    <p:sldId id="375" r:id="rId53"/>
    <p:sldId id="372" r:id="rId54"/>
    <p:sldId id="373" r:id="rId55"/>
    <p:sldId id="374" r:id="rId56"/>
    <p:sldId id="376" r:id="rId57"/>
    <p:sldId id="415" r:id="rId58"/>
    <p:sldId id="416" r:id="rId59"/>
    <p:sldId id="361" r:id="rId60"/>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CC"/>
    <a:srgbClr val="33CC33"/>
    <a:srgbClr val="3CD4D4"/>
    <a:srgbClr val="3333FF"/>
    <a:srgbClr val="FF2F2F"/>
    <a:srgbClr val="40BFD0"/>
    <a:srgbClr val="23538D"/>
    <a:srgbClr val="00007D"/>
    <a:srgbClr val="FF5B5B"/>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36" autoAdjust="0"/>
    <p:restoredTop sz="86387" autoAdjust="0"/>
  </p:normalViewPr>
  <p:slideViewPr>
    <p:cSldViewPr>
      <p:cViewPr varScale="1">
        <p:scale>
          <a:sx n="74" d="100"/>
          <a:sy n="74" d="100"/>
        </p:scale>
        <p:origin x="-264" y="-90"/>
      </p:cViewPr>
      <p:guideLst>
        <p:guide orient="horz" pos="2160"/>
        <p:guide pos="2880"/>
      </p:guideLst>
    </p:cSldViewPr>
  </p:slideViewPr>
  <p:outlineViewPr>
    <p:cViewPr>
      <p:scale>
        <a:sx n="33" d="100"/>
        <a:sy n="33" d="100"/>
      </p:scale>
      <p:origin x="210" y="0"/>
    </p:cViewPr>
  </p:outlineViewPr>
  <p:notesTextViewPr>
    <p:cViewPr>
      <p:scale>
        <a:sx n="100" d="100"/>
        <a:sy n="100" d="100"/>
      </p:scale>
      <p:origin x="0" y="0"/>
    </p:cViewPr>
  </p:notesTextViewPr>
  <p:sorterViewPr>
    <p:cViewPr>
      <p:scale>
        <a:sx n="75" d="100"/>
        <a:sy n="75"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s-ES"/>
          </a:p>
        </p:txBody>
      </p:sp>
      <p:sp>
        <p:nvSpPr>
          <p:cNvPr id="174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s-ES"/>
          </a:p>
        </p:txBody>
      </p:sp>
      <p:sp>
        <p:nvSpPr>
          <p:cNvPr id="573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174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s-ES"/>
          </a:p>
        </p:txBody>
      </p:sp>
      <p:sp>
        <p:nvSpPr>
          <p:cNvPr id="174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F6403B7-C976-4DFE-A5BD-FD0110C6CD0A}"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1 Marcador de imagen de diapositiva"/>
          <p:cNvSpPr>
            <a:spLocks noGrp="1" noRot="1" noChangeAspect="1" noTextEdit="1"/>
          </p:cNvSpPr>
          <p:nvPr>
            <p:ph type="sldImg"/>
          </p:nvPr>
        </p:nvSpPr>
        <p:spPr>
          <a:ln/>
        </p:spPr>
      </p:sp>
      <p:sp>
        <p:nvSpPr>
          <p:cNvPr id="58371" name="2 Marcador de notas"/>
          <p:cNvSpPr>
            <a:spLocks noGrp="1"/>
          </p:cNvSpPr>
          <p:nvPr>
            <p:ph type="body" idx="1"/>
          </p:nvPr>
        </p:nvSpPr>
        <p:spPr>
          <a:noFill/>
          <a:ln/>
        </p:spPr>
        <p:txBody>
          <a:bodyPr/>
          <a:lstStyle/>
          <a:p>
            <a:pPr eaLnBrk="1" hangingPunct="1"/>
            <a:endParaRPr lang="es-AR" smtClean="0"/>
          </a:p>
        </p:txBody>
      </p:sp>
      <p:sp>
        <p:nvSpPr>
          <p:cNvPr id="58372" name="3 Marcador de número de diapositiva"/>
          <p:cNvSpPr>
            <a:spLocks noGrp="1"/>
          </p:cNvSpPr>
          <p:nvPr>
            <p:ph type="sldNum" sz="quarter" idx="5"/>
          </p:nvPr>
        </p:nvSpPr>
        <p:spPr>
          <a:noFill/>
        </p:spPr>
        <p:txBody>
          <a:bodyPr/>
          <a:lstStyle/>
          <a:p>
            <a:fld id="{0FD79BFD-C6D0-471A-B3A9-1D0459DD940D}" type="slidenum">
              <a:rPr lang="es-ES" smtClean="0"/>
              <a:pPr/>
              <a:t>1</a:t>
            </a:fld>
            <a:endParaRPr lang="es-E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619E9138-1CE1-4217-964C-6EC44754DFA1}"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F6C7E03A-746C-464E-9C89-4751ECE48F00}"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FE29B6D5-9098-4A46-933E-11A7489DC865}"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11AF508F-BF6B-4BA9-A158-8EBC7EBB8F30}"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3FED69B4-A50B-4FBC-871D-6B75D8EF88B5}"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1364C9BF-C49E-4E50-B7A2-3ED5A28E82B3}"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90AE9582-7485-476A-BAC5-FD9615DEB71E}"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9CD1D5CE-3253-4E21-8ECC-F1240CD9E12A}"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2264D974-1F5D-4CEA-93EC-D799F591866A}"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BDACE72D-0351-444F-8071-B33AC24EED6B}"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31D459AD-0D02-4D82-951A-5102B0F0D766}"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8592A29-2033-45A0-B600-BC1E08A8C57F}"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4034" r:id="rId1"/>
    <p:sldLayoutId id="2147484035" r:id="rId2"/>
    <p:sldLayoutId id="2147484036" r:id="rId3"/>
    <p:sldLayoutId id="2147484037" r:id="rId4"/>
    <p:sldLayoutId id="2147484038" r:id="rId5"/>
    <p:sldLayoutId id="2147484039" r:id="rId6"/>
    <p:sldLayoutId id="2147484040" r:id="rId7"/>
    <p:sldLayoutId id="2147484041" r:id="rId8"/>
    <p:sldLayoutId id="2147484042" r:id="rId9"/>
    <p:sldLayoutId id="2147484043" r:id="rId10"/>
    <p:sldLayoutId id="2147484044"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mailto:gmalinow3@gmail.com"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3 CuadroTexto"/>
          <p:cNvSpPr txBox="1">
            <a:spLocks noChangeArrowheads="1"/>
          </p:cNvSpPr>
          <p:nvPr/>
        </p:nvSpPr>
        <p:spPr bwMode="auto">
          <a:xfrm>
            <a:off x="0" y="2276475"/>
            <a:ext cx="9144000" cy="1622425"/>
          </a:xfrm>
          <a:prstGeom prst="rect">
            <a:avLst/>
          </a:prstGeom>
          <a:solidFill>
            <a:srgbClr val="23538D"/>
          </a:solidFill>
          <a:ln w="38100">
            <a:solidFill>
              <a:schemeClr val="accent6">
                <a:lumMod val="50000"/>
              </a:schemeClr>
            </a:solidFill>
            <a:miter lim="800000"/>
            <a:headEnd/>
            <a:tailEnd/>
          </a:ln>
        </p:spPr>
        <p:txBody>
          <a:bodyPr>
            <a:spAutoFit/>
          </a:bodyPr>
          <a:lstStyle/>
          <a:p>
            <a:pPr algn="ctr">
              <a:lnSpc>
                <a:spcPct val="150000"/>
              </a:lnSpc>
              <a:defRPr/>
            </a:pPr>
            <a:r>
              <a:rPr lang="es-AR" sz="3200" b="1" dirty="0">
                <a:solidFill>
                  <a:schemeClr val="bg1"/>
                </a:solidFill>
              </a:rPr>
              <a:t>POTENCIAL Y DESARROLLO DEL                                                  SECTOR HIDROELECTRICO ARGENTINO</a:t>
            </a:r>
          </a:p>
        </p:txBody>
      </p:sp>
      <p:sp>
        <p:nvSpPr>
          <p:cNvPr id="2051" name="Text Box 3"/>
          <p:cNvSpPr txBox="1">
            <a:spLocks noChangeArrowheads="1"/>
          </p:cNvSpPr>
          <p:nvPr/>
        </p:nvSpPr>
        <p:spPr bwMode="auto">
          <a:xfrm>
            <a:off x="1907704" y="4292600"/>
            <a:ext cx="5328592" cy="400110"/>
          </a:xfrm>
          <a:prstGeom prst="rect">
            <a:avLst/>
          </a:prstGeom>
          <a:noFill/>
          <a:ln w="9525">
            <a:noFill/>
            <a:miter lim="800000"/>
            <a:headEnd/>
            <a:tailEnd/>
          </a:ln>
        </p:spPr>
        <p:txBody>
          <a:bodyPr wrap="square">
            <a:spAutoFit/>
          </a:bodyPr>
          <a:lstStyle/>
          <a:p>
            <a:pPr algn="ctr">
              <a:spcBef>
                <a:spcPct val="50000"/>
              </a:spcBef>
            </a:pPr>
            <a:r>
              <a:rPr lang="es-MX" sz="2000" b="1" dirty="0">
                <a:solidFill>
                  <a:srgbClr val="FF2F2F"/>
                </a:solidFill>
              </a:rPr>
              <a:t>Buenos Aires, 7 de agosto de 2013</a:t>
            </a:r>
          </a:p>
        </p:txBody>
      </p:sp>
      <p:sp>
        <p:nvSpPr>
          <p:cNvPr id="2055" name="7 Rectángulo"/>
          <p:cNvSpPr>
            <a:spLocks noChangeArrowheads="1"/>
          </p:cNvSpPr>
          <p:nvPr/>
        </p:nvSpPr>
        <p:spPr bwMode="auto">
          <a:xfrm>
            <a:off x="2700338" y="5013325"/>
            <a:ext cx="4032250" cy="923925"/>
          </a:xfrm>
          <a:prstGeom prst="rect">
            <a:avLst/>
          </a:prstGeom>
          <a:noFill/>
          <a:ln w="9525">
            <a:noFill/>
            <a:miter lim="800000"/>
            <a:headEnd/>
            <a:tailEnd/>
          </a:ln>
        </p:spPr>
        <p:txBody>
          <a:bodyPr>
            <a:spAutoFit/>
          </a:bodyPr>
          <a:lstStyle/>
          <a:p>
            <a:pPr algn="ctr">
              <a:spcBef>
                <a:spcPct val="50000"/>
              </a:spcBef>
              <a:defRPr/>
            </a:pPr>
            <a:r>
              <a:rPr lang="es-MX" sz="2400" b="1" dirty="0">
                <a:solidFill>
                  <a:schemeClr val="tx2">
                    <a:lumMod val="75000"/>
                  </a:schemeClr>
                </a:solidFill>
              </a:rPr>
              <a:t>Ing. Guillermo </a:t>
            </a:r>
            <a:r>
              <a:rPr lang="es-MX" sz="2400" b="1" dirty="0" err="1">
                <a:solidFill>
                  <a:schemeClr val="tx2">
                    <a:lumMod val="75000"/>
                  </a:schemeClr>
                </a:solidFill>
              </a:rPr>
              <a:t>Malinow</a:t>
            </a:r>
            <a:endParaRPr lang="es-MX" sz="2400" b="1" dirty="0">
              <a:solidFill>
                <a:schemeClr val="tx2">
                  <a:lumMod val="75000"/>
                </a:schemeClr>
              </a:solidFill>
            </a:endParaRPr>
          </a:p>
          <a:p>
            <a:pPr algn="ctr">
              <a:spcBef>
                <a:spcPct val="50000"/>
              </a:spcBef>
              <a:defRPr/>
            </a:pPr>
            <a:r>
              <a:rPr lang="es-MX" sz="2000" b="1" dirty="0">
                <a:solidFill>
                  <a:schemeClr val="tx2">
                    <a:lumMod val="75000"/>
                  </a:schemeClr>
                </a:solidFill>
              </a:rPr>
              <a:t>gmalinow3@gmail.com</a:t>
            </a:r>
            <a:r>
              <a:rPr lang="es-MX" sz="2000" dirty="0">
                <a:solidFill>
                  <a:schemeClr val="tx2">
                    <a:lumMod val="75000"/>
                  </a:schemeClr>
                </a:solidFill>
              </a:rPr>
              <a:t>  </a:t>
            </a:r>
            <a:r>
              <a:rPr lang="es-MX" sz="2000" dirty="0">
                <a:solidFill>
                  <a:schemeClr val="tx2">
                    <a:lumMod val="75000"/>
                  </a:schemeClr>
                </a:solidFill>
                <a:latin typeface="Book Antiqua" pitchFamily="18" charset="0"/>
              </a:rPr>
              <a:t>    </a:t>
            </a:r>
            <a:r>
              <a:rPr lang="es-MX" sz="2000" b="1" dirty="0">
                <a:solidFill>
                  <a:schemeClr val="tx2">
                    <a:lumMod val="75000"/>
                  </a:schemeClr>
                </a:solidFill>
                <a:latin typeface="Book Antiqua" pitchFamily="18" charset="0"/>
              </a:rPr>
              <a:t>      </a:t>
            </a:r>
            <a:endParaRPr lang="es-ES" sz="2000" b="1" dirty="0">
              <a:solidFill>
                <a:schemeClr val="tx2">
                  <a:lumMod val="75000"/>
                </a:schemeClr>
              </a:solidFill>
              <a:latin typeface="Book Antiqua" pitchFamily="18" charset="0"/>
            </a:endParaRPr>
          </a:p>
        </p:txBody>
      </p:sp>
      <p:sp>
        <p:nvSpPr>
          <p:cNvPr id="2053" name="8 CuadroTexto"/>
          <p:cNvSpPr txBox="1">
            <a:spLocks noChangeArrowheads="1"/>
          </p:cNvSpPr>
          <p:nvPr/>
        </p:nvSpPr>
        <p:spPr bwMode="auto">
          <a:xfrm>
            <a:off x="1800200" y="1196753"/>
            <a:ext cx="5364088" cy="954107"/>
          </a:xfrm>
          <a:prstGeom prst="rect">
            <a:avLst/>
          </a:prstGeom>
          <a:noFill/>
          <a:ln w="9525">
            <a:noFill/>
            <a:miter lim="800000"/>
            <a:headEnd/>
            <a:tailEnd/>
          </a:ln>
        </p:spPr>
        <p:txBody>
          <a:bodyPr wrap="square">
            <a:spAutoFit/>
          </a:bodyPr>
          <a:lstStyle/>
          <a:p>
            <a:pPr algn="ctr"/>
            <a:r>
              <a:rPr lang="es-ES" sz="2800" b="1" dirty="0">
                <a:cs typeface="Arial" charset="0"/>
              </a:rPr>
              <a:t>Ciclo de Conferencias </a:t>
            </a:r>
            <a:endParaRPr lang="es-ES" sz="2800" b="1" dirty="0" smtClean="0">
              <a:cs typeface="Arial" charset="0"/>
            </a:endParaRPr>
          </a:p>
          <a:p>
            <a:pPr algn="ctr"/>
            <a:r>
              <a:rPr lang="es-ES" sz="2800" b="1" dirty="0" smtClean="0">
                <a:cs typeface="Arial" charset="0"/>
              </a:rPr>
              <a:t>“</a:t>
            </a:r>
            <a:r>
              <a:rPr lang="es-ES" sz="2800" b="1" dirty="0">
                <a:latin typeface="Arial Black" pitchFamily="34" charset="0"/>
                <a:cs typeface="Arial" charset="0"/>
              </a:rPr>
              <a:t>Argentina </a:t>
            </a:r>
            <a:r>
              <a:rPr lang="es-ES" sz="2800" b="1" dirty="0" smtClean="0">
                <a:latin typeface="Arial Black" pitchFamily="34" charset="0"/>
                <a:cs typeface="Arial" charset="0"/>
              </a:rPr>
              <a:t>Energética VII</a:t>
            </a:r>
            <a:r>
              <a:rPr lang="es-ES" sz="2800" b="1" dirty="0" smtClean="0">
                <a:cs typeface="Arial" charset="0"/>
              </a:rPr>
              <a:t>”</a:t>
            </a:r>
            <a:endParaRPr lang="es-ES" sz="2800" b="1" dirty="0">
              <a:cs typeface="Arial" charset="0"/>
            </a:endParaRPr>
          </a:p>
        </p:txBody>
      </p:sp>
      <p:pic>
        <p:nvPicPr>
          <p:cNvPr id="2054" name="6 Imagen" descr="logo IAE (nuevo).JPG"/>
          <p:cNvPicPr>
            <a:picLocks noChangeAspect="1"/>
          </p:cNvPicPr>
          <p:nvPr/>
        </p:nvPicPr>
        <p:blipFill>
          <a:blip r:embed="rId3" cstate="print"/>
          <a:srcRect/>
          <a:stretch>
            <a:fillRect/>
          </a:stretch>
        </p:blipFill>
        <p:spPr bwMode="auto">
          <a:xfrm>
            <a:off x="1258888" y="260350"/>
            <a:ext cx="6243637" cy="752475"/>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01663" y="1600200"/>
            <a:ext cx="7931150" cy="2836863"/>
          </a:xfrm>
          <a:solidFill>
            <a:srgbClr val="FFFF00"/>
          </a:solidFill>
        </p:spPr>
        <p:txBody>
          <a:bodyPr/>
          <a:lstStyle/>
          <a:p>
            <a:pPr>
              <a:lnSpc>
                <a:spcPct val="150000"/>
              </a:lnSpc>
              <a:buFont typeface="Wingdings" pitchFamily="2" charset="2"/>
              <a:buChar char="q"/>
              <a:defRPr/>
            </a:pPr>
            <a:r>
              <a:rPr lang="es-AR" sz="2400" b="1" dirty="0" smtClean="0">
                <a:latin typeface="Arial" pitchFamily="34" charset="0"/>
                <a:cs typeface="Arial" pitchFamily="34" charset="0"/>
              </a:rPr>
              <a:t>De materializarse la incorporación de proyectos para cubrir la demanda de </a:t>
            </a:r>
            <a:r>
              <a:rPr lang="es-AR" sz="2400" b="1" dirty="0" err="1" smtClean="0">
                <a:latin typeface="Arial" pitchFamily="34" charset="0"/>
                <a:cs typeface="Arial" pitchFamily="34" charset="0"/>
              </a:rPr>
              <a:t>hidroenergía</a:t>
            </a:r>
            <a:r>
              <a:rPr lang="es-AR" sz="2400" b="1" dirty="0" smtClean="0">
                <a:latin typeface="Arial" pitchFamily="34" charset="0"/>
                <a:cs typeface="Arial" pitchFamily="34" charset="0"/>
              </a:rPr>
              <a:t>, sin dudas redundará en un positivo efecto macroeconómico con un fuerte impacto en la economía del país y de la región donde se implanten los proyectos.</a:t>
            </a:r>
            <a:r>
              <a:rPr lang="es-AR" sz="2400" b="1" spc="-150" dirty="0" smtClean="0">
                <a:latin typeface="Arial" pitchFamily="34" charset="0"/>
                <a:cs typeface="Arial" pitchFamily="34" charset="0"/>
              </a:rPr>
              <a:t> </a:t>
            </a:r>
            <a:endParaRPr lang="es-ES" sz="2400" b="1" spc="-150" dirty="0" smtClean="0">
              <a:latin typeface="Arial" pitchFamily="34" charset="0"/>
              <a:cs typeface="Arial" pitchFamily="34" charset="0"/>
            </a:endParaRPr>
          </a:p>
          <a:p>
            <a:pPr>
              <a:defRPr/>
            </a:pPr>
            <a:endParaRPr lang="es-ES" dirty="0"/>
          </a:p>
        </p:txBody>
      </p:sp>
      <p:sp>
        <p:nvSpPr>
          <p:cNvPr id="5" name="4 Marcador de número de diapositiva"/>
          <p:cNvSpPr>
            <a:spLocks noGrp="1"/>
          </p:cNvSpPr>
          <p:nvPr>
            <p:ph type="sldNum" sz="quarter" idx="12"/>
          </p:nvPr>
        </p:nvSpPr>
        <p:spPr/>
        <p:txBody>
          <a:bodyPr/>
          <a:lstStyle/>
          <a:p>
            <a:pPr>
              <a:defRPr/>
            </a:pPr>
            <a:fld id="{523BA524-35A0-42E7-AAC8-0CA810987240}" type="slidenum">
              <a:rPr lang="es-ES" smtClean="0"/>
              <a:pPr>
                <a:defRPr/>
              </a:pPr>
              <a:t>10</a:t>
            </a:fld>
            <a:endParaRPr lang="es-E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pPr>
              <a:defRPr/>
            </a:pPr>
            <a:fld id="{E35E56D1-38B4-4EE5-A30C-112E123FD06D}" type="slidenum">
              <a:rPr lang="es-ES" smtClean="0"/>
              <a:pPr>
                <a:defRPr/>
              </a:pPr>
              <a:t>11</a:t>
            </a:fld>
            <a:endParaRPr lang="es-ES"/>
          </a:p>
        </p:txBody>
      </p:sp>
      <p:sp>
        <p:nvSpPr>
          <p:cNvPr id="6" name="1 Título"/>
          <p:cNvSpPr>
            <a:spLocks noGrp="1"/>
          </p:cNvSpPr>
          <p:nvPr>
            <p:ph type="title"/>
          </p:nvPr>
        </p:nvSpPr>
        <p:spPr>
          <a:xfrm>
            <a:off x="2124075" y="2492375"/>
            <a:ext cx="4751388" cy="1584325"/>
          </a:xfrm>
          <a:solidFill>
            <a:schemeClr val="accent2">
              <a:lumMod val="75000"/>
            </a:schemeClr>
          </a:solidFill>
          <a:ln>
            <a:solidFill>
              <a:schemeClr val="accent2">
                <a:lumMod val="75000"/>
              </a:schemeClr>
            </a:solidFill>
          </a:ln>
        </p:spPr>
        <p:txBody>
          <a:bodyPr rtlCol="0">
            <a:noAutofit/>
          </a:bodyPr>
          <a:lstStyle/>
          <a:p>
            <a:pPr eaLnBrk="1" fontAlgn="auto" hangingPunct="1">
              <a:lnSpc>
                <a:spcPct val="150000"/>
              </a:lnSpc>
              <a:spcAft>
                <a:spcPts val="0"/>
              </a:spcAft>
              <a:defRPr/>
            </a:pPr>
            <a:r>
              <a:rPr lang="es-CO" sz="2800" b="1" spc="-100" dirty="0" smtClean="0">
                <a:solidFill>
                  <a:schemeClr val="bg1"/>
                </a:solidFill>
                <a:latin typeface="Arial" pitchFamily="34" charset="0"/>
                <a:cs typeface="Arial" pitchFamily="34" charset="0"/>
              </a:rPr>
              <a:t>LOS OPOSITORES DE LAS OBRAS HIDRAULICAS</a:t>
            </a:r>
            <a:endParaRPr lang="es-ES" sz="2800" b="1" spc="-1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2 Subtítulo"/>
          <p:cNvSpPr>
            <a:spLocks noGrp="1"/>
          </p:cNvSpPr>
          <p:nvPr>
            <p:ph idx="1"/>
          </p:nvPr>
        </p:nvSpPr>
        <p:spPr>
          <a:xfrm>
            <a:off x="395288" y="908050"/>
            <a:ext cx="8353425" cy="5257800"/>
          </a:xfrm>
          <a:solidFill>
            <a:schemeClr val="accent6">
              <a:lumMod val="40000"/>
              <a:lumOff val="60000"/>
            </a:schemeClr>
          </a:solidFill>
        </p:spPr>
        <p:txBody>
          <a:bodyPr/>
          <a:lstStyle/>
          <a:p>
            <a:pPr eaLnBrk="1" hangingPunct="1">
              <a:lnSpc>
                <a:spcPct val="150000"/>
              </a:lnSpc>
              <a:spcBef>
                <a:spcPct val="0"/>
              </a:spcBef>
              <a:buFont typeface="Wingdings" pitchFamily="2" charset="2"/>
              <a:buChar char="§"/>
              <a:defRPr/>
            </a:pPr>
            <a:r>
              <a:rPr lang="es-ES" sz="2400" b="1" dirty="0" smtClean="0">
                <a:latin typeface="Arial" charset="0"/>
                <a:cs typeface="Arial" charset="0"/>
              </a:rPr>
              <a:t>La</a:t>
            </a:r>
            <a:r>
              <a:rPr lang="es-ES" sz="2400" b="1" dirty="0" smtClean="0">
                <a:solidFill>
                  <a:schemeClr val="bg1"/>
                </a:solidFill>
                <a:latin typeface="Arial" charset="0"/>
                <a:cs typeface="Arial" charset="0"/>
              </a:rPr>
              <a:t> </a:t>
            </a:r>
            <a:r>
              <a:rPr lang="es-ES" sz="2400" b="1" dirty="0" smtClean="0">
                <a:latin typeface="Arial" charset="0"/>
                <a:cs typeface="Arial" charset="0"/>
              </a:rPr>
              <a:t>construcción de una presa de embalse trae </a:t>
            </a:r>
            <a:r>
              <a:rPr lang="es-ES" sz="2400" b="1" dirty="0" err="1" smtClean="0">
                <a:latin typeface="Arial" charset="0"/>
                <a:cs typeface="Arial" charset="0"/>
              </a:rPr>
              <a:t>apa</a:t>
            </a:r>
            <a:r>
              <a:rPr lang="es-ES" sz="2400" b="1" dirty="0" smtClean="0">
                <a:latin typeface="Arial" charset="0"/>
                <a:cs typeface="Arial" charset="0"/>
              </a:rPr>
              <a:t>-rejado impactos ambientales adversos, situación controversial en materia de desarrollo sustentable ya que estas grandes obras suelen ser cuestionadas. </a:t>
            </a:r>
          </a:p>
          <a:p>
            <a:pPr eaLnBrk="1" hangingPunct="1">
              <a:lnSpc>
                <a:spcPct val="150000"/>
              </a:lnSpc>
              <a:spcBef>
                <a:spcPct val="0"/>
              </a:spcBef>
              <a:buClr>
                <a:srgbClr val="FFFF00"/>
              </a:buClr>
              <a:buFont typeface="Arial" charset="0"/>
              <a:buNone/>
              <a:defRPr/>
            </a:pPr>
            <a:endParaRPr lang="es-ES" sz="2400" b="1" dirty="0" smtClean="0">
              <a:latin typeface="Arial" charset="0"/>
              <a:cs typeface="Arial" charset="0"/>
            </a:endParaRPr>
          </a:p>
          <a:p>
            <a:pPr eaLnBrk="1" hangingPunct="1">
              <a:lnSpc>
                <a:spcPct val="160000"/>
              </a:lnSpc>
              <a:buFont typeface="Wingdings" pitchFamily="2" charset="2"/>
              <a:buChar char="§"/>
              <a:defRPr/>
            </a:pPr>
            <a:r>
              <a:rPr lang="es-ES" sz="2400" b="1" dirty="0" smtClean="0">
                <a:latin typeface="Arial" charset="0"/>
                <a:cs typeface="Arial" charset="0"/>
              </a:rPr>
              <a:t>Los opositores proclaman que la hidroelectricidad produce más inconvenientes que soluciones, </a:t>
            </a:r>
            <a:r>
              <a:rPr lang="es-ES" sz="2400" b="1" dirty="0" err="1" smtClean="0">
                <a:latin typeface="Arial" charset="0"/>
                <a:cs typeface="Arial" charset="0"/>
              </a:rPr>
              <a:t>impli</a:t>
            </a:r>
            <a:r>
              <a:rPr lang="es-ES" sz="2400" b="1" dirty="0" smtClean="0">
                <a:latin typeface="Arial" charset="0"/>
                <a:cs typeface="Arial" charset="0"/>
              </a:rPr>
              <a:t>-cando un gran desafío poder llegar con un mensaje claro sobre sus beneficios.</a:t>
            </a:r>
            <a:endParaRPr lang="es-CO" sz="2400" b="1" dirty="0" smtClean="0">
              <a:latin typeface="Arial" charset="0"/>
              <a:cs typeface="Arial" charset="0"/>
            </a:endParaRPr>
          </a:p>
        </p:txBody>
      </p:sp>
      <p:sp>
        <p:nvSpPr>
          <p:cNvPr id="7170" name="3 Marcador de número de diapositiva"/>
          <p:cNvSpPr>
            <a:spLocks noGrp="1"/>
          </p:cNvSpPr>
          <p:nvPr>
            <p:ph type="sldNum" sz="quarter" idx="12"/>
          </p:nvPr>
        </p:nvSpPr>
        <p:spPr/>
        <p:txBody>
          <a:bodyPr/>
          <a:lstStyle/>
          <a:p>
            <a:pPr>
              <a:defRPr/>
            </a:pPr>
            <a:fld id="{C54AE711-9966-4314-82B8-9DAA49A103F1}" type="slidenum">
              <a:rPr lang="es-ES"/>
              <a:pPr>
                <a:defRPr/>
              </a:pPr>
              <a:t>12</a:t>
            </a:fld>
            <a:endParaRPr lang="es-E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type="title"/>
          </p:nvPr>
        </p:nvSpPr>
        <p:spPr>
          <a:xfrm>
            <a:off x="1547664" y="692696"/>
            <a:ext cx="6120680" cy="595536"/>
          </a:xfrm>
          <a:solidFill>
            <a:schemeClr val="accent2">
              <a:lumMod val="75000"/>
            </a:schemeClr>
          </a:solidFill>
          <a:ln>
            <a:solidFill>
              <a:schemeClr val="accent2">
                <a:lumMod val="75000"/>
              </a:schemeClr>
            </a:solidFill>
          </a:ln>
        </p:spPr>
        <p:txBody>
          <a:bodyPr rtlCol="0">
            <a:noAutofit/>
          </a:bodyPr>
          <a:lstStyle/>
          <a:p>
            <a:pPr eaLnBrk="1" fontAlgn="auto" hangingPunct="1">
              <a:spcAft>
                <a:spcPts val="0"/>
              </a:spcAft>
              <a:defRPr/>
            </a:pPr>
            <a:r>
              <a:rPr lang="es-ES" sz="2800" b="1" dirty="0" smtClean="0">
                <a:ln>
                  <a:solidFill>
                    <a:srgbClr val="FF3300"/>
                  </a:solidFill>
                </a:ln>
                <a:solidFill>
                  <a:schemeClr val="bg1"/>
                </a:solidFill>
                <a:latin typeface="Arial" pitchFamily="34" charset="0"/>
                <a:cs typeface="Arial" pitchFamily="34" charset="0"/>
              </a:rPr>
              <a:t>PAUTA BÁSICA DE ICOLD </a:t>
            </a:r>
            <a:r>
              <a:rPr lang="es-ES" sz="2800" dirty="0" smtClean="0">
                <a:ln>
                  <a:solidFill>
                    <a:srgbClr val="FF3300"/>
                  </a:solidFill>
                </a:ln>
                <a:solidFill>
                  <a:schemeClr val="bg1"/>
                </a:solidFill>
                <a:latin typeface="Arial" pitchFamily="34" charset="0"/>
                <a:cs typeface="Arial" pitchFamily="34" charset="0"/>
              </a:rPr>
              <a:t>(1997)</a:t>
            </a:r>
            <a:endParaRPr lang="es-ES" sz="2800" dirty="0">
              <a:solidFill>
                <a:schemeClr val="bg1"/>
              </a:solidFill>
              <a:latin typeface="Arial" pitchFamily="34" charset="0"/>
              <a:cs typeface="Arial" pitchFamily="34" charset="0"/>
            </a:endParaRPr>
          </a:p>
        </p:txBody>
      </p:sp>
      <p:sp>
        <p:nvSpPr>
          <p:cNvPr id="9219" name="2 Marcador de contenido"/>
          <p:cNvSpPr>
            <a:spLocks noGrp="1"/>
          </p:cNvSpPr>
          <p:nvPr>
            <p:ph idx="1"/>
          </p:nvPr>
        </p:nvSpPr>
        <p:spPr>
          <a:xfrm>
            <a:off x="323850" y="1916113"/>
            <a:ext cx="8424863" cy="3960812"/>
          </a:xfrm>
          <a:solidFill>
            <a:schemeClr val="accent6">
              <a:lumMod val="40000"/>
              <a:lumOff val="60000"/>
            </a:schemeClr>
          </a:solidFill>
          <a:ln>
            <a:solidFill>
              <a:schemeClr val="accent6">
                <a:lumMod val="20000"/>
                <a:lumOff val="80000"/>
              </a:schemeClr>
            </a:solidFill>
          </a:ln>
        </p:spPr>
        <p:txBody>
          <a:bodyPr/>
          <a:lstStyle/>
          <a:p>
            <a:pPr marL="457200" eaLnBrk="1" hangingPunct="1">
              <a:lnSpc>
                <a:spcPct val="170000"/>
              </a:lnSpc>
              <a:spcBef>
                <a:spcPct val="0"/>
              </a:spcBef>
              <a:buFont typeface="Wingdings" pitchFamily="2" charset="2"/>
              <a:buChar char="Ø"/>
              <a:defRPr/>
            </a:pPr>
            <a:r>
              <a:rPr lang="es-ES" sz="2400" b="1" dirty="0" smtClean="0">
                <a:latin typeface="Arial" charset="0"/>
                <a:cs typeface="Arial" charset="0"/>
              </a:rPr>
              <a:t>Los impactos ambientales del medio natural y social deben ser evaluados por un equipo pluridisciplinario desde el principio de los estudios del anteproyecto de una presa y continuarse durante las fases de </a:t>
            </a:r>
            <a:r>
              <a:rPr lang="es-ES" sz="2400" b="1" dirty="0" err="1" smtClean="0">
                <a:latin typeface="Arial" charset="0"/>
                <a:cs typeface="Arial" charset="0"/>
              </a:rPr>
              <a:t>defi-nición</a:t>
            </a:r>
            <a:r>
              <a:rPr lang="es-ES" sz="2400" b="1" dirty="0" smtClean="0">
                <a:latin typeface="Arial" charset="0"/>
                <a:cs typeface="Arial" charset="0"/>
              </a:rPr>
              <a:t> y de realización del proyecto, así como </a:t>
            </a:r>
            <a:r>
              <a:rPr lang="es-ES" sz="2400" b="1" dirty="0" err="1" smtClean="0">
                <a:latin typeface="Arial" charset="0"/>
                <a:cs typeface="Arial" charset="0"/>
              </a:rPr>
              <a:t>tam-bién</a:t>
            </a:r>
            <a:r>
              <a:rPr lang="es-ES" sz="2400" b="1" dirty="0" smtClean="0">
                <a:latin typeface="Arial" charset="0"/>
                <a:cs typeface="Arial" charset="0"/>
              </a:rPr>
              <a:t> durante toda la explotación de la obra.</a:t>
            </a:r>
          </a:p>
        </p:txBody>
      </p:sp>
      <p:sp>
        <p:nvSpPr>
          <p:cNvPr id="2" name="3 Marcador de número de diapositiva"/>
          <p:cNvSpPr>
            <a:spLocks noGrp="1"/>
          </p:cNvSpPr>
          <p:nvPr>
            <p:ph type="sldNum" sz="quarter" idx="12"/>
          </p:nvPr>
        </p:nvSpPr>
        <p:spPr/>
        <p:txBody>
          <a:bodyPr/>
          <a:lstStyle/>
          <a:p>
            <a:pPr>
              <a:defRPr/>
            </a:pPr>
            <a:fld id="{F83B88BD-F373-40A0-B8CD-9B1098C0CB29}" type="slidenum">
              <a:rPr lang="es-ES"/>
              <a:pPr>
                <a:defRPr/>
              </a:pPr>
              <a:t>13</a:t>
            </a:fld>
            <a:endParaRPr lang="es-E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Título"/>
          <p:cNvSpPr>
            <a:spLocks noGrp="1"/>
          </p:cNvSpPr>
          <p:nvPr>
            <p:ph type="title"/>
          </p:nvPr>
        </p:nvSpPr>
        <p:spPr>
          <a:xfrm>
            <a:off x="1908175" y="2276475"/>
            <a:ext cx="5040313" cy="1657350"/>
          </a:xfrm>
          <a:solidFill>
            <a:schemeClr val="accent4">
              <a:lumMod val="75000"/>
            </a:schemeClr>
          </a:solidFill>
        </p:spPr>
        <p:txBody>
          <a:bodyPr rtlCol="0">
            <a:normAutofit/>
          </a:bodyPr>
          <a:lstStyle/>
          <a:p>
            <a:pPr eaLnBrk="1" fontAlgn="auto" hangingPunct="1">
              <a:lnSpc>
                <a:spcPct val="150000"/>
              </a:lnSpc>
              <a:spcAft>
                <a:spcPts val="0"/>
              </a:spcAft>
              <a:defRPr/>
            </a:pPr>
            <a:r>
              <a:rPr lang="es-AR" sz="2800" b="1" dirty="0" smtClean="0">
                <a:solidFill>
                  <a:schemeClr val="bg1"/>
                </a:solidFill>
                <a:latin typeface="Arial" charset="0"/>
                <a:cs typeface="Arial" charset="0"/>
              </a:rPr>
              <a:t>STATUS JURÍDICO DE LOS RECURSOS HIDRICOS</a:t>
            </a:r>
            <a:endParaRPr lang="es-ES" sz="2800" dirty="0" smtClean="0">
              <a:solidFill>
                <a:schemeClr val="bg1"/>
              </a:solidFill>
              <a:latin typeface="Arial" charset="0"/>
              <a:cs typeface="Arial" charset="0"/>
            </a:endParaRPr>
          </a:p>
        </p:txBody>
      </p:sp>
      <p:sp>
        <p:nvSpPr>
          <p:cNvPr id="4" name="3 Marcador de número de diapositiva"/>
          <p:cNvSpPr>
            <a:spLocks noGrp="1"/>
          </p:cNvSpPr>
          <p:nvPr>
            <p:ph type="sldNum" sz="quarter" idx="12"/>
          </p:nvPr>
        </p:nvSpPr>
        <p:spPr/>
        <p:txBody>
          <a:bodyPr/>
          <a:lstStyle/>
          <a:p>
            <a:pPr>
              <a:defRPr/>
            </a:pPr>
            <a:fld id="{F8BAD14D-5A31-4C3B-8662-F8EA322D8944}" type="slidenum">
              <a:rPr lang="es-ES"/>
              <a:pPr>
                <a:defRPr/>
              </a:pPr>
              <a:t>14</a:t>
            </a:fld>
            <a:endParaRPr lang="es-E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850" y="1268413"/>
            <a:ext cx="8496300" cy="4176712"/>
          </a:xfrm>
          <a:solidFill>
            <a:schemeClr val="tx2">
              <a:lumMod val="20000"/>
              <a:lumOff val="80000"/>
            </a:schemeClr>
          </a:solidFill>
        </p:spPr>
        <p:txBody>
          <a:bodyPr/>
          <a:lstStyle/>
          <a:p>
            <a:pPr>
              <a:lnSpc>
                <a:spcPct val="150000"/>
              </a:lnSpc>
              <a:buFont typeface="Wingdings" pitchFamily="2" charset="2"/>
              <a:buChar char="q"/>
              <a:defRPr/>
            </a:pPr>
            <a:r>
              <a:rPr lang="es-AR" sz="2400" b="1" dirty="0" smtClean="0">
                <a:latin typeface="Arial" charset="0"/>
                <a:cs typeface="Arial" charset="0"/>
              </a:rPr>
              <a:t>Por la Constitución Nacional de 1994, las provincias son las titulares del dominio originario de los recursos naturales existentes en sus territorios, en particular los recursos hídricos. </a:t>
            </a:r>
          </a:p>
          <a:p>
            <a:pPr>
              <a:lnSpc>
                <a:spcPct val="150000"/>
              </a:lnSpc>
              <a:buFont typeface="Wingdings" pitchFamily="2" charset="2"/>
              <a:buChar char="q"/>
              <a:defRPr/>
            </a:pPr>
            <a:endParaRPr lang="es-AR" sz="2400" b="1" dirty="0" smtClean="0">
              <a:latin typeface="Arial" charset="0"/>
              <a:cs typeface="Arial" charset="0"/>
            </a:endParaRPr>
          </a:p>
          <a:p>
            <a:pPr>
              <a:lnSpc>
                <a:spcPct val="150000"/>
              </a:lnSpc>
              <a:buFont typeface="Wingdings" pitchFamily="2" charset="2"/>
              <a:buChar char="q"/>
              <a:defRPr/>
            </a:pPr>
            <a:r>
              <a:rPr lang="es-AR" sz="2400" b="1" dirty="0" smtClean="0">
                <a:latin typeface="Arial" charset="0"/>
                <a:cs typeface="Arial" charset="0"/>
              </a:rPr>
              <a:t>Son las que están en capacidad para otorgar la </a:t>
            </a:r>
            <a:r>
              <a:rPr lang="es-AR" sz="2400" b="1" dirty="0" err="1" smtClean="0">
                <a:latin typeface="Arial" charset="0"/>
                <a:cs typeface="Arial" charset="0"/>
              </a:rPr>
              <a:t>conce-sión</a:t>
            </a:r>
            <a:r>
              <a:rPr lang="es-AR" sz="2400" b="1" dirty="0" smtClean="0">
                <a:latin typeface="Arial" charset="0"/>
                <a:cs typeface="Arial" charset="0"/>
              </a:rPr>
              <a:t> del uso del agua para generación eléctrica. </a:t>
            </a:r>
          </a:p>
        </p:txBody>
      </p:sp>
      <p:sp>
        <p:nvSpPr>
          <p:cNvPr id="5" name="4 Marcador de número de diapositiva"/>
          <p:cNvSpPr>
            <a:spLocks noGrp="1"/>
          </p:cNvSpPr>
          <p:nvPr>
            <p:ph type="sldNum" sz="quarter" idx="12"/>
          </p:nvPr>
        </p:nvSpPr>
        <p:spPr/>
        <p:txBody>
          <a:bodyPr/>
          <a:lstStyle/>
          <a:p>
            <a:pPr>
              <a:defRPr/>
            </a:pPr>
            <a:fld id="{DE253B39-3256-43C6-A5F7-70130D736625}" type="slidenum">
              <a:rPr lang="es-ES" smtClean="0"/>
              <a:pPr>
                <a:defRPr/>
              </a:pPr>
              <a:t>15</a:t>
            </a:fld>
            <a:endParaRPr lang="es-E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188" y="1125538"/>
            <a:ext cx="8064500" cy="4103687"/>
          </a:xfrm>
          <a:solidFill>
            <a:schemeClr val="tx2">
              <a:lumMod val="20000"/>
              <a:lumOff val="80000"/>
            </a:schemeClr>
          </a:solidFill>
        </p:spPr>
        <p:txBody>
          <a:bodyPr/>
          <a:lstStyle/>
          <a:p>
            <a:pPr>
              <a:lnSpc>
                <a:spcPct val="150000"/>
              </a:lnSpc>
              <a:buFont typeface="Wingdings" pitchFamily="2" charset="2"/>
              <a:buChar char="q"/>
              <a:defRPr/>
            </a:pPr>
            <a:r>
              <a:rPr lang="es-AR" sz="2400" b="1" dirty="0" smtClean="0">
                <a:latin typeface="Arial" charset="0"/>
                <a:cs typeface="Arial" charset="0"/>
              </a:rPr>
              <a:t>La Secretaría de Energía de la Nación fue la que, por la ley nacional Nº 15.336, conocida como ley federal de energía, las décadas del ’60 al ’80 del siglo XX otorgó en las concesiones para </a:t>
            </a:r>
            <a:r>
              <a:rPr lang="es-AR" sz="2400" b="1" dirty="0" err="1" smtClean="0">
                <a:latin typeface="Arial" charset="0"/>
                <a:cs typeface="Arial" charset="0"/>
              </a:rPr>
              <a:t>aprove-char</a:t>
            </a:r>
            <a:r>
              <a:rPr lang="es-AR" sz="2400" b="1" dirty="0" smtClean="0">
                <a:latin typeface="Arial" charset="0"/>
                <a:cs typeface="Arial" charset="0"/>
              </a:rPr>
              <a:t> los diferentes “saltos de agua” de los grandes emprendimientos hidroeléctricos que el Estado Na-</a:t>
            </a:r>
            <a:r>
              <a:rPr lang="es-AR" sz="2400" b="1" dirty="0" err="1" smtClean="0">
                <a:latin typeface="Arial" charset="0"/>
                <a:cs typeface="Arial" charset="0"/>
              </a:rPr>
              <a:t>cional</a:t>
            </a:r>
            <a:r>
              <a:rPr lang="es-AR" sz="2400" b="1" dirty="0" smtClean="0">
                <a:latin typeface="Arial" charset="0"/>
                <a:cs typeface="Arial" charset="0"/>
              </a:rPr>
              <a:t> decidió ejecutar en el país.</a:t>
            </a:r>
            <a:endParaRPr lang="es-ES" sz="2400" b="1" dirty="0" smtClean="0">
              <a:latin typeface="Arial" charset="0"/>
              <a:cs typeface="Arial" charset="0"/>
            </a:endParaRPr>
          </a:p>
        </p:txBody>
      </p:sp>
      <p:sp>
        <p:nvSpPr>
          <p:cNvPr id="5" name="4 Marcador de número de diapositiva"/>
          <p:cNvSpPr>
            <a:spLocks noGrp="1"/>
          </p:cNvSpPr>
          <p:nvPr>
            <p:ph type="sldNum" sz="quarter" idx="12"/>
          </p:nvPr>
        </p:nvSpPr>
        <p:spPr/>
        <p:txBody>
          <a:bodyPr/>
          <a:lstStyle/>
          <a:p>
            <a:pPr>
              <a:defRPr/>
            </a:pPr>
            <a:fld id="{97A7B461-8DF6-4D01-8697-7AEA84EAC24E}" type="slidenum">
              <a:rPr lang="es-ES" smtClean="0"/>
              <a:pPr>
                <a:defRPr/>
              </a:pPr>
              <a:t>16</a:t>
            </a:fld>
            <a:endParaRPr lang="es-E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9AF6976C-61A8-4802-9160-6E7A133059AA}" type="slidenum">
              <a:rPr lang="es-ES"/>
              <a:pPr>
                <a:defRPr/>
              </a:pPr>
              <a:t>17</a:t>
            </a:fld>
            <a:endParaRPr lang="es-ES"/>
          </a:p>
        </p:txBody>
      </p:sp>
      <p:sp>
        <p:nvSpPr>
          <p:cNvPr id="18435" name="1 Título"/>
          <p:cNvSpPr>
            <a:spLocks noGrp="1"/>
          </p:cNvSpPr>
          <p:nvPr>
            <p:ph type="title"/>
          </p:nvPr>
        </p:nvSpPr>
        <p:spPr>
          <a:xfrm>
            <a:off x="1476375" y="2501900"/>
            <a:ext cx="6202363" cy="1431925"/>
          </a:xfrm>
          <a:solidFill>
            <a:srgbClr val="00007D"/>
          </a:solidFill>
        </p:spPr>
        <p:txBody>
          <a:bodyPr/>
          <a:lstStyle/>
          <a:p>
            <a:pPr eaLnBrk="1" hangingPunct="1">
              <a:lnSpc>
                <a:spcPct val="150000"/>
              </a:lnSpc>
            </a:pPr>
            <a:r>
              <a:rPr lang="es-ES" sz="2800" b="1" smtClean="0">
                <a:solidFill>
                  <a:schemeClr val="bg1"/>
                </a:solidFill>
                <a:latin typeface="Arial" charset="0"/>
                <a:cs typeface="Arial" charset="0"/>
              </a:rPr>
              <a:t>SITUACION DEL SECTOR HIDROELECTRICO ARGENTINO</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Marcador de contenido"/>
          <p:cNvSpPr>
            <a:spLocks noGrp="1"/>
          </p:cNvSpPr>
          <p:nvPr>
            <p:ph idx="1"/>
          </p:nvPr>
        </p:nvSpPr>
        <p:spPr>
          <a:xfrm>
            <a:off x="431800" y="1125538"/>
            <a:ext cx="8461375" cy="4175125"/>
          </a:xfrm>
          <a:solidFill>
            <a:schemeClr val="accent2">
              <a:lumMod val="20000"/>
              <a:lumOff val="80000"/>
            </a:schemeClr>
          </a:solidFill>
        </p:spPr>
        <p:txBody>
          <a:bodyPr/>
          <a:lstStyle/>
          <a:p>
            <a:pPr eaLnBrk="1" hangingPunct="1">
              <a:lnSpc>
                <a:spcPct val="150000"/>
              </a:lnSpc>
              <a:buFont typeface="Wingdings" pitchFamily="2" charset="2"/>
              <a:buChar char="q"/>
              <a:defRPr/>
            </a:pPr>
            <a:r>
              <a:rPr lang="es-AR" sz="2400" b="1" dirty="0" smtClean="0">
                <a:latin typeface="Arial" charset="0"/>
                <a:cs typeface="Arial" charset="0"/>
              </a:rPr>
              <a:t>Las principales obras construidas en nuestro país fueron desarrolladas por el Estado Nacional a través de dos agencias: Agua y Energía Eléctrica e </a:t>
            </a:r>
            <a:r>
              <a:rPr lang="es-AR" sz="2400" b="1" dirty="0" err="1" smtClean="0">
                <a:latin typeface="Arial" charset="0"/>
                <a:cs typeface="Arial" charset="0"/>
              </a:rPr>
              <a:t>Hidronor</a:t>
            </a:r>
            <a:r>
              <a:rPr lang="es-AR" sz="2400" b="1" dirty="0" smtClean="0">
                <a:latin typeface="Arial" charset="0"/>
                <a:cs typeface="Arial" charset="0"/>
              </a:rPr>
              <a:t>.</a:t>
            </a:r>
          </a:p>
          <a:p>
            <a:pPr eaLnBrk="1" hangingPunct="1">
              <a:lnSpc>
                <a:spcPct val="150000"/>
              </a:lnSpc>
              <a:buFont typeface="Arial" charset="0"/>
              <a:buNone/>
              <a:defRPr/>
            </a:pPr>
            <a:endParaRPr lang="es-AR" sz="2400" b="1" dirty="0" smtClean="0">
              <a:latin typeface="Arial" charset="0"/>
              <a:cs typeface="Arial" charset="0"/>
            </a:endParaRPr>
          </a:p>
          <a:p>
            <a:pPr eaLnBrk="1" hangingPunct="1">
              <a:lnSpc>
                <a:spcPct val="150000"/>
              </a:lnSpc>
              <a:buFont typeface="Wingdings" pitchFamily="2" charset="2"/>
              <a:buChar char="q"/>
              <a:defRPr/>
            </a:pPr>
            <a:r>
              <a:rPr lang="es-AR" sz="2400" b="1" dirty="0" smtClean="0">
                <a:latin typeface="Arial" charset="0"/>
                <a:cs typeface="Arial" charset="0"/>
              </a:rPr>
              <a:t>Con el Proyecto Ejecutivo finalizado se procedía al llamado licitatorio para la construcción, reteniendo el Comitente la operación y mantenimiento de las obras. </a:t>
            </a:r>
            <a:endParaRPr lang="es-ES" sz="2400" b="1" dirty="0" smtClean="0">
              <a:latin typeface="Arial" charset="0"/>
              <a:cs typeface="Arial" charset="0"/>
            </a:endParaRPr>
          </a:p>
        </p:txBody>
      </p:sp>
      <p:sp>
        <p:nvSpPr>
          <p:cNvPr id="21508" name="3 Marcador de número de diapositiva"/>
          <p:cNvSpPr>
            <a:spLocks noGrp="1"/>
          </p:cNvSpPr>
          <p:nvPr>
            <p:ph type="sldNum" sz="quarter" idx="12"/>
          </p:nvPr>
        </p:nvSpPr>
        <p:spPr/>
        <p:txBody>
          <a:bodyPr/>
          <a:lstStyle/>
          <a:p>
            <a:pPr>
              <a:defRPr/>
            </a:pPr>
            <a:fld id="{F21C03BC-5297-4869-B5A9-9C942473DDCB}" type="slidenum">
              <a:rPr lang="es-ES"/>
              <a:pPr>
                <a:defRPr/>
              </a:pPr>
              <a:t>18</a:t>
            </a:fld>
            <a:endParaRPr lang="es-E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3 Marcador de número de diapositiva"/>
          <p:cNvSpPr>
            <a:spLocks noGrp="1"/>
          </p:cNvSpPr>
          <p:nvPr>
            <p:ph type="sldNum" sz="quarter" idx="12"/>
          </p:nvPr>
        </p:nvSpPr>
        <p:spPr/>
        <p:txBody>
          <a:bodyPr/>
          <a:lstStyle/>
          <a:p>
            <a:pPr>
              <a:defRPr/>
            </a:pPr>
            <a:fld id="{2BCE00B8-3FA8-4903-9139-ED86D6B3B31B}" type="slidenum">
              <a:rPr lang="es-ES"/>
              <a:pPr>
                <a:defRPr/>
              </a:pPr>
              <a:t>19</a:t>
            </a:fld>
            <a:endParaRPr lang="es-ES"/>
          </a:p>
        </p:txBody>
      </p:sp>
      <p:pic>
        <p:nvPicPr>
          <p:cNvPr id="20483" name="4 Imagen" descr="evolucion incorporacion proyectos hidro 1936-2012.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2492896"/>
            <a:ext cx="7848600" cy="2376090"/>
          </a:xfrm>
          <a:solidFill>
            <a:schemeClr val="accent6">
              <a:lumMod val="40000"/>
              <a:lumOff val="60000"/>
            </a:schemeClr>
          </a:solidFill>
        </p:spPr>
        <p:txBody>
          <a:bodyPr/>
          <a:lstStyle/>
          <a:p>
            <a:pPr>
              <a:lnSpc>
                <a:spcPct val="150000"/>
              </a:lnSpc>
              <a:buClr>
                <a:schemeClr val="accent2">
                  <a:lumMod val="75000"/>
                </a:schemeClr>
              </a:buClr>
              <a:buSzPct val="200000"/>
              <a:buFont typeface="Wingdings" pitchFamily="2" charset="2"/>
              <a:buChar char="ü"/>
              <a:defRPr/>
            </a:pPr>
            <a:r>
              <a:rPr lang="es-ES" sz="2400" b="1" dirty="0" smtClean="0">
                <a:latin typeface="Arial" pitchFamily="34" charset="0"/>
                <a:cs typeface="Arial" pitchFamily="34" charset="0"/>
              </a:rPr>
              <a:t>La presente tiene por objetivo motivar a nuestra sociedad sobre la conveniencia de retomar, con fines energéticos, el empleo de un recurso natural renovable como es el recurso hídrico. </a:t>
            </a:r>
            <a:endParaRPr lang="es-ES" sz="2400" b="1" dirty="0">
              <a:latin typeface="Arial" pitchFamily="34" charset="0"/>
              <a:cs typeface="Arial" pitchFamily="34" charset="0"/>
            </a:endParaRPr>
          </a:p>
        </p:txBody>
      </p:sp>
      <p:sp>
        <p:nvSpPr>
          <p:cNvPr id="4" name="3 Marcador de número de diapositiva"/>
          <p:cNvSpPr>
            <a:spLocks noGrp="1"/>
          </p:cNvSpPr>
          <p:nvPr>
            <p:ph type="sldNum" sz="quarter" idx="12"/>
          </p:nvPr>
        </p:nvSpPr>
        <p:spPr/>
        <p:txBody>
          <a:bodyPr/>
          <a:lstStyle/>
          <a:p>
            <a:pPr>
              <a:defRPr/>
            </a:pPr>
            <a:fld id="{31A27ED3-75B9-40A2-859E-F9ED6F093294}" type="slidenum">
              <a:rPr lang="es-ES" smtClean="0"/>
              <a:pPr>
                <a:defRPr/>
              </a:pPr>
              <a:t>2</a:t>
            </a:fld>
            <a:endParaRPr lang="es-ES"/>
          </a:p>
        </p:txBody>
      </p:sp>
      <p:sp>
        <p:nvSpPr>
          <p:cNvPr id="5" name="4 CuadroTexto"/>
          <p:cNvSpPr txBox="1"/>
          <p:nvPr/>
        </p:nvSpPr>
        <p:spPr>
          <a:xfrm>
            <a:off x="3203848" y="1033572"/>
            <a:ext cx="2304256" cy="523220"/>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lgn="ctr">
              <a:defRPr/>
            </a:pPr>
            <a:r>
              <a:rPr lang="es-ES" sz="2800" b="1" dirty="0">
                <a:solidFill>
                  <a:schemeClr val="bg1"/>
                </a:solidFill>
              </a:rPr>
              <a:t>OBJETIVO</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2 Subtítulo"/>
          <p:cNvSpPr>
            <a:spLocks noGrp="1"/>
          </p:cNvSpPr>
          <p:nvPr>
            <p:ph type="subTitle" idx="1"/>
          </p:nvPr>
        </p:nvSpPr>
        <p:spPr>
          <a:xfrm>
            <a:off x="285750" y="928688"/>
            <a:ext cx="8572500" cy="5286375"/>
          </a:xfrm>
        </p:spPr>
        <p:txBody>
          <a:bodyPr/>
          <a:lstStyle/>
          <a:p>
            <a:pPr algn="l" eaLnBrk="1" hangingPunct="1">
              <a:lnSpc>
                <a:spcPct val="160000"/>
              </a:lnSpc>
            </a:pPr>
            <a:endParaRPr lang="es-ES" sz="2400" smtClean="0">
              <a:solidFill>
                <a:srgbClr val="FFFF00"/>
              </a:solidFill>
              <a:latin typeface="Arial" charset="0"/>
              <a:cs typeface="Arial" charset="0"/>
            </a:endParaRPr>
          </a:p>
          <a:p>
            <a:pPr algn="l" eaLnBrk="1" hangingPunct="1">
              <a:lnSpc>
                <a:spcPct val="160000"/>
              </a:lnSpc>
            </a:pPr>
            <a:endParaRPr lang="es-ES" sz="2400" smtClean="0">
              <a:solidFill>
                <a:srgbClr val="FFFF00"/>
              </a:solidFill>
              <a:latin typeface="Arial" charset="0"/>
              <a:cs typeface="Arial" charset="0"/>
            </a:endParaRPr>
          </a:p>
        </p:txBody>
      </p:sp>
      <p:pic>
        <p:nvPicPr>
          <p:cNvPr id="2050" name="Picture 2"/>
          <p:cNvPicPr>
            <a:picLocks noChangeAspect="1" noChangeArrowheads="1"/>
          </p:cNvPicPr>
          <p:nvPr/>
        </p:nvPicPr>
        <p:blipFill>
          <a:blip r:embed="rId2" cstate="print"/>
          <a:srcRect/>
          <a:stretch>
            <a:fillRect/>
          </a:stretch>
        </p:blipFill>
        <p:spPr bwMode="auto">
          <a:xfrm>
            <a:off x="454943" y="764704"/>
            <a:ext cx="8293521" cy="5328592"/>
          </a:xfrm>
          <a:prstGeom prst="rect">
            <a:avLst/>
          </a:prstGeom>
          <a:solidFill>
            <a:srgbClr val="FFFF99"/>
          </a:solidFill>
          <a:ln w="9525">
            <a:noFill/>
            <a:miter lim="800000"/>
            <a:headEnd/>
            <a:tailEnd/>
          </a:ln>
          <a:effectLst/>
        </p:spPr>
      </p:pic>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pPr>
              <a:defRPr/>
            </a:pPr>
            <a:fld id="{11AF508F-BF6B-4BA9-A158-8EBC7EBB8F30}" type="slidenum">
              <a:rPr lang="es-ES" smtClean="0"/>
              <a:pPr>
                <a:defRPr/>
              </a:pPr>
              <a:t>21</a:t>
            </a:fld>
            <a:endParaRPr lang="es-ES"/>
          </a:p>
        </p:txBody>
      </p:sp>
      <p:pic>
        <p:nvPicPr>
          <p:cNvPr id="3074" name="Picture 2"/>
          <p:cNvPicPr>
            <a:picLocks noChangeAspect="1" noChangeArrowheads="1"/>
          </p:cNvPicPr>
          <p:nvPr/>
        </p:nvPicPr>
        <p:blipFill>
          <a:blip r:embed="rId2" cstate="print"/>
          <a:srcRect/>
          <a:stretch>
            <a:fillRect/>
          </a:stretch>
        </p:blipFill>
        <p:spPr bwMode="auto">
          <a:xfrm>
            <a:off x="1043608" y="578928"/>
            <a:ext cx="6912768" cy="5586376"/>
          </a:xfrm>
          <a:prstGeom prst="rect">
            <a:avLst/>
          </a:prstGeom>
          <a:solidFill>
            <a:srgbClr val="FFFF99"/>
          </a:solid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pPr>
              <a:defRPr/>
            </a:pPr>
            <a:fld id="{11AF508F-BF6B-4BA9-A158-8EBC7EBB8F30}" type="slidenum">
              <a:rPr lang="es-ES" smtClean="0"/>
              <a:pPr>
                <a:defRPr/>
              </a:pPr>
              <a:t>22</a:t>
            </a:fld>
            <a:endParaRPr lang="es-ES"/>
          </a:p>
        </p:txBody>
      </p:sp>
      <p:pic>
        <p:nvPicPr>
          <p:cNvPr id="76805" name="Picture 5"/>
          <p:cNvPicPr>
            <a:picLocks noChangeAspect="1" noChangeArrowheads="1"/>
          </p:cNvPicPr>
          <p:nvPr/>
        </p:nvPicPr>
        <p:blipFill>
          <a:blip r:embed="rId2" cstate="print"/>
          <a:srcRect/>
          <a:stretch>
            <a:fillRect/>
          </a:stretch>
        </p:blipFill>
        <p:spPr bwMode="auto">
          <a:xfrm>
            <a:off x="491057" y="1844824"/>
            <a:ext cx="2424759" cy="3600399"/>
          </a:xfrm>
          <a:prstGeom prst="rect">
            <a:avLst/>
          </a:prstGeom>
          <a:noFill/>
          <a:ln w="9525">
            <a:noFill/>
            <a:miter lim="800000"/>
            <a:headEnd/>
            <a:tailEnd/>
          </a:ln>
          <a:effectLst/>
        </p:spPr>
      </p:pic>
      <p:pic>
        <p:nvPicPr>
          <p:cNvPr id="76806" name="Picture 6"/>
          <p:cNvPicPr>
            <a:picLocks noChangeAspect="1" noChangeArrowheads="1"/>
          </p:cNvPicPr>
          <p:nvPr/>
        </p:nvPicPr>
        <p:blipFill>
          <a:blip r:embed="rId3" cstate="print"/>
          <a:srcRect/>
          <a:stretch>
            <a:fillRect/>
          </a:stretch>
        </p:blipFill>
        <p:spPr bwMode="auto">
          <a:xfrm>
            <a:off x="3496412" y="116632"/>
            <a:ext cx="5396068" cy="3384376"/>
          </a:xfrm>
          <a:prstGeom prst="rect">
            <a:avLst/>
          </a:prstGeom>
          <a:noFill/>
          <a:ln w="9525">
            <a:noFill/>
            <a:miter lim="800000"/>
            <a:headEnd/>
            <a:tailEnd/>
          </a:ln>
          <a:effectLst/>
        </p:spPr>
      </p:pic>
      <p:pic>
        <p:nvPicPr>
          <p:cNvPr id="76808" name="Picture 8"/>
          <p:cNvPicPr>
            <a:picLocks noChangeAspect="1" noChangeArrowheads="1"/>
          </p:cNvPicPr>
          <p:nvPr/>
        </p:nvPicPr>
        <p:blipFill>
          <a:blip r:embed="rId4" cstate="print"/>
          <a:srcRect/>
          <a:stretch>
            <a:fillRect/>
          </a:stretch>
        </p:blipFill>
        <p:spPr bwMode="auto">
          <a:xfrm>
            <a:off x="3491880" y="3573016"/>
            <a:ext cx="4536504" cy="31400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Título"/>
          <p:cNvSpPr>
            <a:spLocks noGrp="1"/>
          </p:cNvSpPr>
          <p:nvPr>
            <p:ph type="title"/>
          </p:nvPr>
        </p:nvSpPr>
        <p:spPr>
          <a:xfrm>
            <a:off x="1619672" y="476672"/>
            <a:ext cx="5832475" cy="1584325"/>
          </a:xfrm>
          <a:solidFill>
            <a:schemeClr val="accent1">
              <a:lumMod val="75000"/>
            </a:schemeClr>
          </a:solidFill>
        </p:spPr>
        <p:txBody>
          <a:bodyPr rtlCol="0">
            <a:normAutofit fontScale="90000"/>
          </a:bodyPr>
          <a:lstStyle/>
          <a:p>
            <a:pPr eaLnBrk="1" fontAlgn="auto" hangingPunct="1">
              <a:lnSpc>
                <a:spcPct val="150000"/>
              </a:lnSpc>
              <a:spcAft>
                <a:spcPts val="0"/>
              </a:spcAft>
              <a:defRPr/>
            </a:pPr>
            <a:r>
              <a:rPr lang="es-AR" sz="2400" b="1" dirty="0" smtClean="0">
                <a:solidFill>
                  <a:srgbClr val="FFFF00"/>
                </a:solidFill>
                <a:latin typeface="Arial" charset="0"/>
                <a:cs typeface="Arial" charset="0"/>
              </a:rPr>
              <a:t>APROVECHAMIENTOS HIDROELEC-TRICOS CONCESIONADOS POR EL ESTADO  NACIONAL ARGENTINO </a:t>
            </a:r>
            <a:endParaRPr lang="es-ES" sz="2400" dirty="0" smtClean="0">
              <a:solidFill>
                <a:srgbClr val="FFFF00"/>
              </a:solidFill>
              <a:latin typeface="Arial" charset="0"/>
              <a:cs typeface="Arial" charset="0"/>
            </a:endParaRPr>
          </a:p>
        </p:txBody>
      </p:sp>
      <p:sp>
        <p:nvSpPr>
          <p:cNvPr id="26627" name="2 Marcador de contenido"/>
          <p:cNvSpPr>
            <a:spLocks noGrp="1"/>
          </p:cNvSpPr>
          <p:nvPr>
            <p:ph idx="1"/>
          </p:nvPr>
        </p:nvSpPr>
        <p:spPr>
          <a:xfrm>
            <a:off x="395536" y="2420888"/>
            <a:ext cx="8352928" cy="3888432"/>
          </a:xfrm>
          <a:solidFill>
            <a:schemeClr val="accent1">
              <a:lumMod val="40000"/>
              <a:lumOff val="60000"/>
            </a:schemeClr>
          </a:solidFill>
        </p:spPr>
        <p:txBody>
          <a:bodyPr rtlCol="0">
            <a:noAutofit/>
          </a:bodyPr>
          <a:lstStyle/>
          <a:p>
            <a:pPr eaLnBrk="1" fontAlgn="auto" hangingPunct="1">
              <a:lnSpc>
                <a:spcPct val="150000"/>
              </a:lnSpc>
              <a:spcAft>
                <a:spcPts val="0"/>
              </a:spcAft>
              <a:buFont typeface="Wingdings" pitchFamily="2" charset="2"/>
              <a:buChar char="Ø"/>
              <a:defRPr/>
            </a:pPr>
            <a:r>
              <a:rPr lang="es-AR" sz="2400" b="1" dirty="0" smtClean="0">
                <a:latin typeface="Arial" pitchFamily="34" charset="0"/>
                <a:cs typeface="Arial" pitchFamily="34" charset="0"/>
              </a:rPr>
              <a:t>Los aprovechamientos hidroeléctricos pertenecientes al Estado Nacional fueron concesionados a través de 13 unidades de negocio y suman 5.838 MW de poten-</a:t>
            </a:r>
            <a:r>
              <a:rPr lang="es-AR" sz="2400" b="1" dirty="0" err="1" smtClean="0">
                <a:latin typeface="Arial" pitchFamily="34" charset="0"/>
                <a:cs typeface="Arial" pitchFamily="34" charset="0"/>
              </a:rPr>
              <a:t>cia</a:t>
            </a:r>
            <a:r>
              <a:rPr lang="es-AR" sz="2400" b="1" dirty="0" smtClean="0">
                <a:latin typeface="Arial" pitchFamily="34" charset="0"/>
                <a:cs typeface="Arial" pitchFamily="34" charset="0"/>
              </a:rPr>
              <a:t> instalada (aprox. 50 % del total del SADI).</a:t>
            </a:r>
          </a:p>
          <a:p>
            <a:pPr eaLnBrk="1" fontAlgn="auto" hangingPunct="1">
              <a:spcAft>
                <a:spcPts val="0"/>
              </a:spcAft>
              <a:buFont typeface="Wingdings" pitchFamily="2" charset="2"/>
              <a:buChar char="Ø"/>
              <a:defRPr/>
            </a:pPr>
            <a:endParaRPr lang="es-AR" sz="2400" b="1" dirty="0" smtClean="0">
              <a:latin typeface="Arial" pitchFamily="34" charset="0"/>
              <a:cs typeface="Arial" pitchFamily="34" charset="0"/>
            </a:endParaRPr>
          </a:p>
          <a:p>
            <a:pPr eaLnBrk="1" fontAlgn="auto" hangingPunct="1">
              <a:lnSpc>
                <a:spcPct val="150000"/>
              </a:lnSpc>
              <a:spcAft>
                <a:spcPts val="0"/>
              </a:spcAft>
              <a:buFont typeface="Wingdings" pitchFamily="2" charset="2"/>
              <a:buChar char="Ø"/>
              <a:defRPr/>
            </a:pPr>
            <a:r>
              <a:rPr lang="es-AR" sz="2400" b="1" dirty="0" smtClean="0">
                <a:latin typeface="Arial" pitchFamily="34" charset="0"/>
                <a:cs typeface="Arial" pitchFamily="34" charset="0"/>
              </a:rPr>
              <a:t> Los vencimientos de las concesiones se producirán a partir del año 2023, es decir dentro de una década.</a:t>
            </a:r>
          </a:p>
        </p:txBody>
      </p:sp>
      <p:sp>
        <p:nvSpPr>
          <p:cNvPr id="23556" name="3 Marcador de número de diapositiva"/>
          <p:cNvSpPr>
            <a:spLocks noGrp="1"/>
          </p:cNvSpPr>
          <p:nvPr>
            <p:ph type="sldNum" sz="quarter" idx="12"/>
          </p:nvPr>
        </p:nvSpPr>
        <p:spPr/>
        <p:txBody>
          <a:bodyPr/>
          <a:lstStyle/>
          <a:p>
            <a:pPr>
              <a:defRPr/>
            </a:pPr>
            <a:fld id="{896D7BFA-82F0-40D7-ACCE-C3C8DBD71789}" type="slidenum">
              <a:rPr lang="es-ES"/>
              <a:pPr>
                <a:defRPr/>
              </a:pPr>
              <a:t>23</a:t>
            </a:fld>
            <a:endParaRPr lang="es-E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8313" y="620713"/>
            <a:ext cx="8229600" cy="5761037"/>
          </a:xfrm>
          <a:solidFill>
            <a:schemeClr val="accent1">
              <a:lumMod val="40000"/>
              <a:lumOff val="60000"/>
            </a:schemeClr>
          </a:solidFill>
        </p:spPr>
        <p:txBody>
          <a:bodyPr/>
          <a:lstStyle/>
          <a:p>
            <a:pPr eaLnBrk="1" fontAlgn="auto" hangingPunct="1">
              <a:lnSpc>
                <a:spcPct val="150000"/>
              </a:lnSpc>
              <a:spcAft>
                <a:spcPts val="0"/>
              </a:spcAft>
              <a:buFont typeface="Wingdings" pitchFamily="2" charset="2"/>
              <a:buChar char="Ø"/>
              <a:defRPr/>
            </a:pPr>
            <a:r>
              <a:rPr lang="es-AR" sz="2400" b="1" dirty="0" smtClean="0">
                <a:latin typeface="Arial" pitchFamily="34" charset="0"/>
                <a:cs typeface="Arial" pitchFamily="34" charset="0"/>
              </a:rPr>
              <a:t>Vencido el plazo convenido, el dominio y la posesión de los equipos del Concesionario se transferirán de pleno derecho al Concedente (Estado Nacional).</a:t>
            </a:r>
          </a:p>
          <a:p>
            <a:pPr eaLnBrk="1" fontAlgn="auto" hangingPunct="1">
              <a:lnSpc>
                <a:spcPct val="150000"/>
              </a:lnSpc>
              <a:spcAft>
                <a:spcPts val="0"/>
              </a:spcAft>
              <a:buFont typeface="Wingdings" pitchFamily="2" charset="2"/>
              <a:buChar char="Ø"/>
              <a:defRPr/>
            </a:pPr>
            <a:endParaRPr lang="es-AR" sz="2400" b="1" dirty="0" smtClean="0">
              <a:latin typeface="Arial" pitchFamily="34" charset="0"/>
              <a:cs typeface="Arial" pitchFamily="34" charset="0"/>
            </a:endParaRPr>
          </a:p>
          <a:p>
            <a:pPr eaLnBrk="1" fontAlgn="auto" hangingPunct="1">
              <a:lnSpc>
                <a:spcPct val="150000"/>
              </a:lnSpc>
              <a:spcAft>
                <a:spcPts val="0"/>
              </a:spcAft>
              <a:buFont typeface="Wingdings" pitchFamily="2" charset="2"/>
              <a:buChar char="Ø"/>
              <a:defRPr/>
            </a:pPr>
            <a:r>
              <a:rPr lang="es-AR" sz="2400" b="1" dirty="0" smtClean="0">
                <a:latin typeface="Arial" pitchFamily="34" charset="0"/>
                <a:cs typeface="Arial" pitchFamily="34" charset="0"/>
              </a:rPr>
              <a:t>Existen dos excepciones, la Concesión de </a:t>
            </a:r>
            <a:r>
              <a:rPr lang="es-AR" sz="2400" b="1" dirty="0" err="1" smtClean="0">
                <a:latin typeface="Arial" pitchFamily="34" charset="0"/>
                <a:cs typeface="Arial" pitchFamily="34" charset="0"/>
              </a:rPr>
              <a:t>Hidroeléc-trica</a:t>
            </a:r>
            <a:r>
              <a:rPr lang="es-AR" sz="2400" b="1" dirty="0" smtClean="0">
                <a:latin typeface="Arial" pitchFamily="34" charset="0"/>
                <a:cs typeface="Arial" pitchFamily="34" charset="0"/>
              </a:rPr>
              <a:t> Los </a:t>
            </a:r>
            <a:r>
              <a:rPr lang="es-AR" sz="2400" b="1" dirty="0" err="1" smtClean="0">
                <a:latin typeface="Arial" pitchFamily="34" charset="0"/>
                <a:cs typeface="Arial" pitchFamily="34" charset="0"/>
              </a:rPr>
              <a:t>Nihuiles</a:t>
            </a:r>
            <a:r>
              <a:rPr lang="es-AR" sz="2400" b="1" dirty="0" smtClean="0">
                <a:latin typeface="Arial" pitchFamily="34" charset="0"/>
                <a:cs typeface="Arial" pitchFamily="34" charset="0"/>
              </a:rPr>
              <a:t> S.A. con el A. H. </a:t>
            </a:r>
            <a:r>
              <a:rPr lang="es-AR" sz="2400" b="1" dirty="0" err="1" smtClean="0">
                <a:latin typeface="Arial" pitchFamily="34" charset="0"/>
                <a:cs typeface="Arial" pitchFamily="34" charset="0"/>
              </a:rPr>
              <a:t>Nihuil</a:t>
            </a:r>
            <a:r>
              <a:rPr lang="es-AR" sz="2400" b="1" dirty="0" smtClean="0">
                <a:latin typeface="Arial" pitchFamily="34" charset="0"/>
                <a:cs typeface="Arial" pitchFamily="34" charset="0"/>
              </a:rPr>
              <a:t> 1 y la de </a:t>
            </a:r>
            <a:r>
              <a:rPr lang="es-AR" sz="2400" b="1" dirty="0" err="1" smtClean="0">
                <a:latin typeface="Arial" pitchFamily="34" charset="0"/>
                <a:cs typeface="Arial" pitchFamily="34" charset="0"/>
              </a:rPr>
              <a:t>Hidrotérmica</a:t>
            </a:r>
            <a:r>
              <a:rPr lang="es-AR" sz="2400" b="1" dirty="0" smtClean="0">
                <a:latin typeface="Arial" pitchFamily="34" charset="0"/>
                <a:cs typeface="Arial" pitchFamily="34" charset="0"/>
              </a:rPr>
              <a:t> San Juan S.A., con Quebrada de </a:t>
            </a:r>
            <a:r>
              <a:rPr lang="es-AR" sz="2400" b="1" dirty="0" err="1" smtClean="0">
                <a:latin typeface="Arial" pitchFamily="34" charset="0"/>
                <a:cs typeface="Arial" pitchFamily="34" charset="0"/>
              </a:rPr>
              <a:t>Ullúm</a:t>
            </a:r>
            <a:r>
              <a:rPr lang="es-AR" sz="2400" b="1" dirty="0" smtClean="0">
                <a:latin typeface="Arial" pitchFamily="34" charset="0"/>
                <a:cs typeface="Arial" pitchFamily="34" charset="0"/>
              </a:rPr>
              <a:t>, en las cuales se celebraron dos contratos, uno con el Estado Nacional y otro con los respectivos esta-dos provinciales.</a:t>
            </a:r>
            <a:endParaRPr lang="es-ES" sz="2400" b="1" dirty="0" smtClean="0">
              <a:latin typeface="Arial" pitchFamily="34" charset="0"/>
              <a:cs typeface="Arial" pitchFamily="34" charset="0"/>
            </a:endParaRPr>
          </a:p>
          <a:p>
            <a:pPr>
              <a:buFont typeface="Arial" charset="0"/>
              <a:buNone/>
              <a:defRPr/>
            </a:pPr>
            <a:endParaRPr lang="es-ES" dirty="0"/>
          </a:p>
        </p:txBody>
      </p:sp>
      <p:sp>
        <p:nvSpPr>
          <p:cNvPr id="5" name="4 Marcador de número de diapositiva"/>
          <p:cNvSpPr>
            <a:spLocks noGrp="1"/>
          </p:cNvSpPr>
          <p:nvPr>
            <p:ph type="sldNum" sz="quarter" idx="12"/>
          </p:nvPr>
        </p:nvSpPr>
        <p:spPr/>
        <p:txBody>
          <a:bodyPr/>
          <a:lstStyle/>
          <a:p>
            <a:pPr>
              <a:defRPr/>
            </a:pPr>
            <a:fld id="{37163CF4-F7A0-458C-87D9-190BDC7EAA0C}" type="slidenum">
              <a:rPr lang="es-ES" smtClean="0"/>
              <a:pPr>
                <a:defRPr/>
              </a:pPr>
              <a:t>24</a:t>
            </a:fld>
            <a:endParaRPr lang="es-E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959471"/>
            <a:ext cx="8229600" cy="2333625"/>
          </a:xfrm>
          <a:solidFill>
            <a:schemeClr val="accent3">
              <a:lumMod val="40000"/>
              <a:lumOff val="60000"/>
            </a:schemeClr>
          </a:solidFill>
        </p:spPr>
        <p:txBody>
          <a:bodyPr/>
          <a:lstStyle/>
          <a:p>
            <a:pPr>
              <a:lnSpc>
                <a:spcPct val="150000"/>
              </a:lnSpc>
              <a:buFont typeface="Wingdings" pitchFamily="2" charset="2"/>
              <a:buChar char="q"/>
              <a:defRPr/>
            </a:pPr>
            <a:r>
              <a:rPr lang="es-AR" sz="2400" b="1" dirty="0" smtClean="0">
                <a:latin typeface="Arial" charset="0"/>
                <a:cs typeface="Arial" charset="0"/>
              </a:rPr>
              <a:t>En las dos décadas transcurridas entre 1992 y 2012 la contribución del aporte hídrico fue, en promedio, un 42,2% para la potencia y un 39,4% para la genera-</a:t>
            </a:r>
            <a:r>
              <a:rPr lang="es-AR" sz="2400" b="1" dirty="0" err="1" smtClean="0">
                <a:latin typeface="Arial" charset="0"/>
                <a:cs typeface="Arial" charset="0"/>
              </a:rPr>
              <a:t>ción</a:t>
            </a:r>
            <a:r>
              <a:rPr lang="es-AR" sz="2400" b="1" dirty="0" smtClean="0">
                <a:latin typeface="Arial" charset="0"/>
                <a:cs typeface="Arial" charset="0"/>
              </a:rPr>
              <a:t> de energía.</a:t>
            </a:r>
          </a:p>
        </p:txBody>
      </p:sp>
      <p:sp>
        <p:nvSpPr>
          <p:cNvPr id="5" name="4 Marcador de número de diapositiva"/>
          <p:cNvSpPr>
            <a:spLocks noGrp="1"/>
          </p:cNvSpPr>
          <p:nvPr>
            <p:ph type="sldNum" sz="quarter" idx="12"/>
          </p:nvPr>
        </p:nvSpPr>
        <p:spPr/>
        <p:txBody>
          <a:bodyPr/>
          <a:lstStyle/>
          <a:p>
            <a:pPr>
              <a:defRPr/>
            </a:pPr>
            <a:fld id="{049620DD-0368-45F0-A2C7-F7903F1AF5E6}" type="slidenum">
              <a:rPr lang="es-ES" smtClean="0"/>
              <a:pPr>
                <a:defRPr/>
              </a:pPr>
              <a:t>25</a:t>
            </a:fld>
            <a:endParaRPr lang="es-ES"/>
          </a:p>
        </p:txBody>
      </p:sp>
      <p:sp>
        <p:nvSpPr>
          <p:cNvPr id="4" name="4 CuadroTexto"/>
          <p:cNvSpPr txBox="1">
            <a:spLocks noChangeArrowheads="1"/>
          </p:cNvSpPr>
          <p:nvPr/>
        </p:nvSpPr>
        <p:spPr bwMode="auto">
          <a:xfrm>
            <a:off x="1547664" y="745540"/>
            <a:ext cx="5616624" cy="523220"/>
          </a:xfrm>
          <a:prstGeom prst="rect">
            <a:avLst/>
          </a:prstGeom>
          <a:solidFill>
            <a:schemeClr val="accent6">
              <a:lumMod val="75000"/>
            </a:schemeClr>
          </a:solidFill>
          <a:ln>
            <a:solidFill>
              <a:schemeClr val="accent6">
                <a:lumMod val="50000"/>
              </a:schemeClr>
            </a:solidFill>
            <a:headEnd/>
            <a:tailEnd/>
          </a:ln>
        </p:spPr>
        <p:style>
          <a:lnRef idx="1">
            <a:schemeClr val="accent3"/>
          </a:lnRef>
          <a:fillRef idx="3">
            <a:schemeClr val="accent3"/>
          </a:fillRef>
          <a:effectRef idx="2">
            <a:schemeClr val="accent3"/>
          </a:effectRef>
          <a:fontRef idx="minor">
            <a:schemeClr val="lt1"/>
          </a:fontRef>
        </p:style>
        <p:txBody>
          <a:bodyPr wrap="square">
            <a:spAutoFit/>
          </a:bodyPr>
          <a:lstStyle/>
          <a:p>
            <a:pPr algn="ctr">
              <a:defRPr/>
            </a:pPr>
            <a:r>
              <a:rPr lang="es-AR" sz="2800" b="1" dirty="0">
                <a:solidFill>
                  <a:schemeClr val="bg1"/>
                </a:solidFill>
              </a:rPr>
              <a:t>LA MATRIZ ELECTRICA </a:t>
            </a:r>
            <a:r>
              <a:rPr lang="es-AR" sz="2800" b="1" dirty="0" smtClean="0">
                <a:solidFill>
                  <a:schemeClr val="bg1"/>
                </a:solidFill>
              </a:rPr>
              <a:t>ARGENTINA</a:t>
            </a:r>
            <a:endParaRPr lang="es-ES" sz="2800" dirty="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2 Marcador de contenido"/>
          <p:cNvSpPr>
            <a:spLocks noGrp="1"/>
          </p:cNvSpPr>
          <p:nvPr>
            <p:ph idx="1"/>
          </p:nvPr>
        </p:nvSpPr>
        <p:spPr>
          <a:xfrm>
            <a:off x="250825" y="1342033"/>
            <a:ext cx="8605838" cy="4967287"/>
          </a:xfrm>
          <a:solidFill>
            <a:schemeClr val="accent3">
              <a:lumMod val="40000"/>
              <a:lumOff val="60000"/>
            </a:schemeClr>
          </a:solidFill>
        </p:spPr>
        <p:txBody>
          <a:bodyPr/>
          <a:lstStyle/>
          <a:p>
            <a:pPr eaLnBrk="1" hangingPunct="1">
              <a:lnSpc>
                <a:spcPct val="150000"/>
              </a:lnSpc>
              <a:buFont typeface="Wingdings" pitchFamily="2" charset="2"/>
              <a:buChar char="§"/>
              <a:defRPr/>
            </a:pPr>
            <a:r>
              <a:rPr lang="es-AR" sz="2400" b="1" dirty="0" smtClean="0">
                <a:latin typeface="Arial" charset="0"/>
                <a:cs typeface="Arial" charset="0"/>
              </a:rPr>
              <a:t>La potencia instalada del SADI resultó de </a:t>
            </a:r>
            <a:r>
              <a:rPr lang="es-AR" sz="2400" b="1" u="sng" dirty="0" smtClean="0">
                <a:latin typeface="Arial" charset="0"/>
                <a:cs typeface="Arial" charset="0"/>
              </a:rPr>
              <a:t>31.139 MW</a:t>
            </a:r>
            <a:r>
              <a:rPr lang="es-AR" sz="2400" b="1" dirty="0" smtClean="0">
                <a:latin typeface="Arial" charset="0"/>
                <a:cs typeface="Arial" charset="0"/>
              </a:rPr>
              <a:t>, contribuyendo un 60,6% las centrales térmicas, 35,7% las hidráulicas, 3,2% las nucleares, más un 0,5% como suma de fuentes eólicas y solares.</a:t>
            </a:r>
          </a:p>
          <a:p>
            <a:pPr eaLnBrk="1" hangingPunct="1">
              <a:buFont typeface="Arial" charset="0"/>
              <a:buNone/>
              <a:defRPr/>
            </a:pPr>
            <a:endParaRPr lang="es-AR" sz="2400" b="1" dirty="0" smtClean="0">
              <a:latin typeface="Arial" charset="0"/>
              <a:cs typeface="Arial" charset="0"/>
            </a:endParaRPr>
          </a:p>
          <a:p>
            <a:pPr eaLnBrk="1" hangingPunct="1">
              <a:lnSpc>
                <a:spcPct val="150000"/>
              </a:lnSpc>
              <a:buFont typeface="Wingdings" pitchFamily="2" charset="2"/>
              <a:buChar char="§"/>
              <a:defRPr/>
            </a:pPr>
            <a:r>
              <a:rPr lang="es-AR" sz="2400" b="1" dirty="0" smtClean="0">
                <a:latin typeface="Arial" charset="0"/>
                <a:cs typeface="Arial" charset="0"/>
              </a:rPr>
              <a:t>La demanda de energía eléctrica fue de </a:t>
            </a:r>
            <a:r>
              <a:rPr lang="es-AR" sz="2400" b="1" u="sng" dirty="0" smtClean="0">
                <a:latin typeface="Arial" charset="0"/>
                <a:cs typeface="Arial" charset="0"/>
              </a:rPr>
              <a:t>126.200 </a:t>
            </a:r>
            <a:r>
              <a:rPr lang="es-AR" sz="2400" b="1" u="sng" dirty="0" err="1" smtClean="0">
                <a:latin typeface="Arial" charset="0"/>
                <a:cs typeface="Arial" charset="0"/>
              </a:rPr>
              <a:t>GWh</a:t>
            </a:r>
            <a:r>
              <a:rPr lang="es-AR" sz="2400" b="1" u="sng" dirty="0" smtClean="0">
                <a:latin typeface="Arial" charset="0"/>
                <a:cs typeface="Arial" charset="0"/>
              </a:rPr>
              <a:t> </a:t>
            </a:r>
            <a:r>
              <a:rPr lang="es-AR" sz="2400" b="1" dirty="0" smtClean="0">
                <a:latin typeface="Arial" charset="0"/>
                <a:cs typeface="Arial" charset="0"/>
              </a:rPr>
              <a:t>con: 65,6% de origen térmico, 29,1% de origen </a:t>
            </a:r>
            <a:r>
              <a:rPr lang="es-AR" sz="2400" b="1" dirty="0" err="1" smtClean="0">
                <a:latin typeface="Arial" charset="0"/>
                <a:cs typeface="Arial" charset="0"/>
              </a:rPr>
              <a:t>hidráu</a:t>
            </a:r>
            <a:r>
              <a:rPr lang="es-AR" sz="2400" b="1" dirty="0" smtClean="0">
                <a:latin typeface="Arial" charset="0"/>
                <a:cs typeface="Arial" charset="0"/>
              </a:rPr>
              <a:t>-lico y 4,7% de origen nuclear, más un 0,6% entre las de otro origen más la importada.</a:t>
            </a:r>
            <a:endParaRPr lang="es-ES" sz="2400" b="1" dirty="0" smtClean="0">
              <a:latin typeface="Arial" charset="0"/>
              <a:cs typeface="Arial" charset="0"/>
            </a:endParaRPr>
          </a:p>
        </p:txBody>
      </p:sp>
      <p:sp>
        <p:nvSpPr>
          <p:cNvPr id="22532" name="3 Marcador de número de diapositiva"/>
          <p:cNvSpPr>
            <a:spLocks noGrp="1"/>
          </p:cNvSpPr>
          <p:nvPr>
            <p:ph type="sldNum" sz="quarter" idx="12"/>
          </p:nvPr>
        </p:nvSpPr>
        <p:spPr/>
        <p:txBody>
          <a:bodyPr/>
          <a:lstStyle/>
          <a:p>
            <a:pPr>
              <a:defRPr/>
            </a:pPr>
            <a:fld id="{67040068-E141-4240-9C0A-A9831FB543AF}" type="slidenum">
              <a:rPr lang="es-ES"/>
              <a:pPr>
                <a:defRPr/>
              </a:pPr>
              <a:t>26</a:t>
            </a:fld>
            <a:endParaRPr lang="es-ES"/>
          </a:p>
        </p:txBody>
      </p:sp>
      <p:sp>
        <p:nvSpPr>
          <p:cNvPr id="30724" name="4 CuadroTexto"/>
          <p:cNvSpPr txBox="1">
            <a:spLocks noChangeArrowheads="1"/>
          </p:cNvSpPr>
          <p:nvPr/>
        </p:nvSpPr>
        <p:spPr bwMode="auto">
          <a:xfrm>
            <a:off x="1187450" y="386433"/>
            <a:ext cx="6626225" cy="522287"/>
          </a:xfrm>
          <a:prstGeom prst="rect">
            <a:avLst/>
          </a:prstGeom>
          <a:ln>
            <a:noFill/>
            <a:headEnd/>
            <a:tailEnd/>
          </a:ln>
        </p:spPr>
        <p:style>
          <a:lnRef idx="1">
            <a:schemeClr val="accent3"/>
          </a:lnRef>
          <a:fillRef idx="3">
            <a:schemeClr val="accent3"/>
          </a:fillRef>
          <a:effectRef idx="2">
            <a:schemeClr val="accent3"/>
          </a:effectRef>
          <a:fontRef idx="minor">
            <a:schemeClr val="lt1"/>
          </a:fontRef>
        </p:style>
        <p:txBody>
          <a:bodyPr>
            <a:spAutoFit/>
          </a:bodyPr>
          <a:lstStyle/>
          <a:p>
            <a:pPr algn="ctr">
              <a:defRPr/>
            </a:pPr>
            <a:r>
              <a:rPr lang="es-AR" sz="2800" b="1" dirty="0">
                <a:solidFill>
                  <a:schemeClr val="bg1"/>
                </a:solidFill>
              </a:rPr>
              <a:t>LA </a:t>
            </a:r>
            <a:r>
              <a:rPr lang="es-AR" sz="2800" b="1" dirty="0" smtClean="0">
                <a:solidFill>
                  <a:schemeClr val="bg1"/>
                </a:solidFill>
              </a:rPr>
              <a:t>SITUACION REGISTRADA EN </a:t>
            </a:r>
            <a:r>
              <a:rPr lang="es-AR" sz="2800" b="1" dirty="0">
                <a:solidFill>
                  <a:schemeClr val="bg1"/>
                </a:solidFill>
              </a:rPr>
              <a:t>2012</a:t>
            </a:r>
            <a:endParaRPr lang="es-ES" sz="2800" dirty="0">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pPr>
              <a:defRPr/>
            </a:pPr>
            <a:fld id="{60983696-26AE-4CF1-A8A7-75BA196ADD9E}" type="slidenum">
              <a:rPr lang="es-ES" smtClean="0"/>
              <a:pPr>
                <a:defRPr/>
              </a:pPr>
              <a:t>27</a:t>
            </a:fld>
            <a:endParaRPr lang="es-ES"/>
          </a:p>
        </p:txBody>
      </p:sp>
      <p:sp>
        <p:nvSpPr>
          <p:cNvPr id="6" name="1 Título"/>
          <p:cNvSpPr>
            <a:spLocks noGrp="1"/>
          </p:cNvSpPr>
          <p:nvPr>
            <p:ph type="title"/>
          </p:nvPr>
        </p:nvSpPr>
        <p:spPr>
          <a:xfrm>
            <a:off x="1476375" y="2349500"/>
            <a:ext cx="6048375" cy="1425575"/>
          </a:xfrm>
          <a:solidFill>
            <a:schemeClr val="accent2">
              <a:lumMod val="75000"/>
            </a:schemeClr>
          </a:solidFill>
        </p:spPr>
        <p:txBody>
          <a:bodyPr rtlCol="0">
            <a:noAutofit/>
          </a:bodyPr>
          <a:lstStyle/>
          <a:p>
            <a:pPr eaLnBrk="1" fontAlgn="auto" hangingPunct="1">
              <a:lnSpc>
                <a:spcPct val="150000"/>
              </a:lnSpc>
              <a:spcAft>
                <a:spcPts val="0"/>
              </a:spcAft>
              <a:defRPr/>
            </a:pPr>
            <a:r>
              <a:rPr lang="es-AR" sz="2800" b="1" dirty="0" smtClean="0">
                <a:solidFill>
                  <a:schemeClr val="bg1"/>
                </a:solidFill>
                <a:latin typeface="Arial" charset="0"/>
                <a:cs typeface="Arial" charset="0"/>
              </a:rPr>
              <a:t>DEMANDA POSIBLE DE ENERGIA HIDRAULICA PARA 2030</a:t>
            </a:r>
            <a:endParaRPr lang="es-ES" sz="2800" dirty="0" smtClean="0">
              <a:solidFill>
                <a:schemeClr val="bg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3 Marcador de número de diapositiva"/>
          <p:cNvSpPr>
            <a:spLocks noGrp="1"/>
          </p:cNvSpPr>
          <p:nvPr>
            <p:ph type="sldNum" sz="quarter" idx="12"/>
          </p:nvPr>
        </p:nvSpPr>
        <p:spPr/>
        <p:txBody>
          <a:bodyPr/>
          <a:lstStyle/>
          <a:p>
            <a:pPr>
              <a:defRPr/>
            </a:pPr>
            <a:fld id="{EF29CF74-7A65-48D2-BC52-5FD8F32789C6}" type="slidenum">
              <a:rPr lang="es-ES"/>
              <a:pPr>
                <a:defRPr/>
              </a:pPr>
              <a:t>28</a:t>
            </a:fld>
            <a:endParaRPr lang="es-ES"/>
          </a:p>
        </p:txBody>
      </p:sp>
      <p:pic>
        <p:nvPicPr>
          <p:cNvPr id="5" name="4 Imagen" descr="demanda energia electrica 1992-2030 v.2.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2 Marcador de contenido"/>
          <p:cNvSpPr>
            <a:spLocks noGrp="1"/>
          </p:cNvSpPr>
          <p:nvPr>
            <p:ph idx="1"/>
          </p:nvPr>
        </p:nvSpPr>
        <p:spPr>
          <a:xfrm>
            <a:off x="71438" y="188913"/>
            <a:ext cx="8964612" cy="6669087"/>
          </a:xfrm>
        </p:spPr>
        <p:txBody>
          <a:bodyPr/>
          <a:lstStyle/>
          <a:p>
            <a:pPr eaLnBrk="1" hangingPunct="1">
              <a:buFont typeface="Wingdings" pitchFamily="2" charset="2"/>
              <a:buChar char="§"/>
            </a:pPr>
            <a:endParaRPr lang="es-AR" sz="2400" smtClean="0">
              <a:latin typeface="Arial" charset="0"/>
              <a:cs typeface="Arial" charset="0"/>
            </a:endParaRPr>
          </a:p>
          <a:p>
            <a:pPr eaLnBrk="1" hangingPunct="1">
              <a:buFont typeface="Wingdings" pitchFamily="2" charset="2"/>
              <a:buChar char="§"/>
            </a:pPr>
            <a:endParaRPr lang="es-ES" sz="2400" smtClean="0">
              <a:latin typeface="Arial" charset="0"/>
              <a:cs typeface="Arial" charset="0"/>
            </a:endParaRPr>
          </a:p>
        </p:txBody>
      </p:sp>
      <p:sp>
        <p:nvSpPr>
          <p:cNvPr id="26628" name="3 Marcador de número de diapositiva"/>
          <p:cNvSpPr>
            <a:spLocks noGrp="1"/>
          </p:cNvSpPr>
          <p:nvPr>
            <p:ph type="sldNum" sz="quarter" idx="12"/>
          </p:nvPr>
        </p:nvSpPr>
        <p:spPr/>
        <p:txBody>
          <a:bodyPr/>
          <a:lstStyle/>
          <a:p>
            <a:pPr>
              <a:defRPr/>
            </a:pPr>
            <a:fld id="{AD40E7C9-4101-43F2-97C1-5701D60509DC}" type="slidenum">
              <a:rPr lang="es-ES"/>
              <a:pPr>
                <a:defRPr/>
              </a:pPr>
              <a:t>29</a:t>
            </a:fld>
            <a:endParaRPr lang="es-ES"/>
          </a:p>
        </p:txBody>
      </p:sp>
      <p:graphicFrame>
        <p:nvGraphicFramePr>
          <p:cNvPr id="5" name="4 Tabla"/>
          <p:cNvGraphicFramePr>
            <a:graphicFrameLocks noGrp="1"/>
          </p:cNvGraphicFramePr>
          <p:nvPr/>
        </p:nvGraphicFramePr>
        <p:xfrm>
          <a:off x="2268538" y="549275"/>
          <a:ext cx="4392488" cy="2661230"/>
        </p:xfrm>
        <a:graphic>
          <a:graphicData uri="http://schemas.openxmlformats.org/drawingml/2006/table">
            <a:tbl>
              <a:tblPr/>
              <a:tblGrid>
                <a:gridCol w="1304498"/>
                <a:gridCol w="1100670"/>
                <a:gridCol w="993660"/>
                <a:gridCol w="993660"/>
              </a:tblGrid>
              <a:tr h="639431">
                <a:tc gridSpan="4">
                  <a:txBody>
                    <a:bodyPr/>
                    <a:lstStyle/>
                    <a:p>
                      <a:pPr algn="ctr" fontAlgn="ctr"/>
                      <a:r>
                        <a:rPr lang="es-AR" sz="1600" b="0" i="0" u="none" strike="noStrike" dirty="0">
                          <a:solidFill>
                            <a:srgbClr val="000000"/>
                          </a:solidFill>
                          <a:latin typeface="Arial"/>
                        </a:rPr>
                        <a:t>incremento estimado de la demanda de </a:t>
                      </a:r>
                      <a:r>
                        <a:rPr lang="es-AR" sz="1600" b="0" i="0" u="none" strike="noStrike" dirty="0" smtClean="0">
                          <a:solidFill>
                            <a:srgbClr val="000000"/>
                          </a:solidFill>
                          <a:latin typeface="Arial"/>
                        </a:rPr>
                        <a:t>energía hidroeléctrica </a:t>
                      </a:r>
                      <a:r>
                        <a:rPr lang="es-AR" sz="1600" b="0" i="0" u="none" strike="noStrike" dirty="0">
                          <a:solidFill>
                            <a:srgbClr val="000000"/>
                          </a:solidFill>
                          <a:latin typeface="Arial"/>
                        </a:rPr>
                        <a:t>para el </a:t>
                      </a:r>
                      <a:r>
                        <a:rPr lang="es-AR" sz="1600" b="0" i="0" u="none" strike="noStrike" dirty="0" smtClean="0">
                          <a:solidFill>
                            <a:srgbClr val="000000"/>
                          </a:solidFill>
                          <a:latin typeface="Arial"/>
                        </a:rPr>
                        <a:t>período 2013-2030 </a:t>
                      </a:r>
                      <a:r>
                        <a:rPr lang="es-AR" sz="1600" b="0" i="0" u="none" strike="noStrike" dirty="0">
                          <a:solidFill>
                            <a:srgbClr val="000000"/>
                          </a:solidFill>
                          <a:latin typeface="Arial"/>
                        </a:rPr>
                        <a:t>(</a:t>
                      </a:r>
                      <a:r>
                        <a:rPr lang="es-AR" sz="1600" b="0" i="0" u="none" strike="noStrike" dirty="0" err="1">
                          <a:solidFill>
                            <a:srgbClr val="000000"/>
                          </a:solidFill>
                          <a:latin typeface="Arial"/>
                        </a:rPr>
                        <a:t>GWh</a:t>
                      </a:r>
                      <a:r>
                        <a:rPr lang="es-AR" sz="1600" b="0" i="0" u="none" strike="noStrike" dirty="0">
                          <a:solidFill>
                            <a:srgbClr val="000000"/>
                          </a:solidFill>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s-ES"/>
                    </a:p>
                  </a:txBody>
                  <a:tcPr/>
                </a:tc>
                <a:tc hMerge="1">
                  <a:txBody>
                    <a:bodyPr/>
                    <a:lstStyle/>
                    <a:p>
                      <a:endParaRPr lang="es-ES"/>
                    </a:p>
                  </a:txBody>
                  <a:tcPr/>
                </a:tc>
                <a:tc hMerge="1">
                  <a:txBody>
                    <a:bodyPr/>
                    <a:lstStyle/>
                    <a:p>
                      <a:endParaRPr lang="es-ES"/>
                    </a:p>
                  </a:txBody>
                  <a:tcPr/>
                </a:tc>
              </a:tr>
              <a:tr h="570303">
                <a:tc rowSpan="2">
                  <a:txBody>
                    <a:bodyPr/>
                    <a:lstStyle/>
                    <a:p>
                      <a:pPr algn="ctr" fontAlgn="ctr"/>
                      <a:r>
                        <a:rPr lang="es-AR" sz="1600" b="0" i="0" u="none" strike="noStrike" dirty="0">
                          <a:solidFill>
                            <a:srgbClr val="000000"/>
                          </a:solidFill>
                          <a:latin typeface="Arial"/>
                        </a:rPr>
                        <a:t>aporte de fuentes hídricas a la matriz</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gridSpan="3">
                  <a:txBody>
                    <a:bodyPr/>
                    <a:lstStyle/>
                    <a:p>
                      <a:pPr algn="ctr" fontAlgn="ctr"/>
                      <a:r>
                        <a:rPr lang="es-ES" sz="1600" b="0" i="0" u="none" strike="noStrike" dirty="0">
                          <a:solidFill>
                            <a:srgbClr val="000000"/>
                          </a:solidFill>
                          <a:latin typeface="Arial"/>
                        </a:rPr>
                        <a:t>hipotética tasa de crecimiento                                      anual acumulado de la demanda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s-ES"/>
                    </a:p>
                  </a:txBody>
                  <a:tcPr/>
                </a:tc>
                <a:tc hMerge="1">
                  <a:txBody>
                    <a:bodyPr/>
                    <a:lstStyle/>
                    <a:p>
                      <a:endParaRPr lang="es-ES"/>
                    </a:p>
                  </a:txBody>
                  <a:tcPr/>
                </a:tc>
              </a:tr>
              <a:tr h="345638">
                <a:tc vMerge="1">
                  <a:txBody>
                    <a:bodyPr/>
                    <a:lstStyle/>
                    <a:p>
                      <a:endParaRPr lang="es-ES"/>
                    </a:p>
                  </a:txBody>
                  <a:tcPr/>
                </a:tc>
                <a:tc>
                  <a:txBody>
                    <a:bodyPr/>
                    <a:lstStyle/>
                    <a:p>
                      <a:pPr algn="ctr" fontAlgn="ctr"/>
                      <a:r>
                        <a:rPr lang="es-ES" sz="1600" b="0" i="0" u="none" strike="noStrike" dirty="0">
                          <a:solidFill>
                            <a:srgbClr val="000000"/>
                          </a:solidFill>
                          <a:latin typeface="Arial"/>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ctr"/>
                      <a:r>
                        <a:rPr lang="es-ES" sz="1600" b="0" i="0" u="none" strike="noStrike" dirty="0">
                          <a:solidFill>
                            <a:srgbClr val="000000"/>
                          </a:solidFill>
                          <a:latin typeface="Arial"/>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ctr"/>
                      <a:r>
                        <a:rPr lang="es-ES" sz="1600" b="0" i="0" u="none" strike="noStrike">
                          <a:solidFill>
                            <a:srgbClr val="000000"/>
                          </a:solidFill>
                          <a:latin typeface="Arial"/>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r>
              <a:tr h="345638">
                <a:tc>
                  <a:txBody>
                    <a:bodyPr/>
                    <a:lstStyle/>
                    <a:p>
                      <a:pPr algn="ctr" fontAlgn="b"/>
                      <a:r>
                        <a:rPr lang="es-ES" sz="1600" b="0" i="0" u="none" strike="noStrike" dirty="0">
                          <a:solidFill>
                            <a:srgbClr val="000000"/>
                          </a:solidFill>
                          <a:latin typeface="Arial"/>
                        </a:rPr>
                        <a:t>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b"/>
                      <a:r>
                        <a:rPr lang="es-ES" sz="1600" b="0" i="0" u="none" strike="noStrike" dirty="0" smtClean="0">
                          <a:solidFill>
                            <a:srgbClr val="000000"/>
                          </a:solidFill>
                          <a:latin typeface="Arial"/>
                        </a:rPr>
                        <a:t>45.168</a:t>
                      </a:r>
                      <a:endParaRPr lang="es-ES" sz="1600" b="0" i="0" u="none" strike="noStrike" dirty="0">
                        <a:solidFill>
                          <a:srgbClr val="000000"/>
                        </a:solidFill>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b"/>
                      <a:r>
                        <a:rPr lang="es-ES" sz="1600" b="0" i="0" u="none" strike="noStrike" dirty="0">
                          <a:solidFill>
                            <a:srgbClr val="000000"/>
                          </a:solidFill>
                          <a:latin typeface="Arial"/>
                        </a:rPr>
                        <a:t>61.935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b"/>
                      <a:r>
                        <a:rPr lang="es-ES" sz="1600" b="0" i="0" u="none" strike="noStrike" dirty="0">
                          <a:solidFill>
                            <a:srgbClr val="000000"/>
                          </a:solidFill>
                          <a:latin typeface="Arial"/>
                        </a:rPr>
                        <a:t>81.649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r>
              <a:tr h="345638">
                <a:tc>
                  <a:txBody>
                    <a:bodyPr/>
                    <a:lstStyle/>
                    <a:p>
                      <a:pPr algn="ctr" fontAlgn="b"/>
                      <a:r>
                        <a:rPr lang="es-ES" sz="1600" b="0" i="0" u="none" strike="noStrike">
                          <a:solidFill>
                            <a:srgbClr val="000000"/>
                          </a:solidFill>
                          <a:latin typeface="Arial"/>
                        </a:rPr>
                        <a:t>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b"/>
                      <a:r>
                        <a:rPr lang="es-ES" sz="1600" b="0" i="0" u="none" strike="noStrike" dirty="0">
                          <a:solidFill>
                            <a:srgbClr val="000000"/>
                          </a:solidFill>
                          <a:latin typeface="Arial"/>
                        </a:rPr>
                        <a:t>51.621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b"/>
                      <a:r>
                        <a:rPr lang="es-ES" sz="1600" b="0" i="0" u="none" strike="noStrike" dirty="0">
                          <a:solidFill>
                            <a:srgbClr val="000000"/>
                          </a:solidFill>
                          <a:latin typeface="Arial"/>
                        </a:rPr>
                        <a:t>70.783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b"/>
                      <a:r>
                        <a:rPr lang="es-ES" sz="1600" b="0" i="0" u="none" strike="noStrike" dirty="0">
                          <a:solidFill>
                            <a:srgbClr val="000000"/>
                          </a:solidFill>
                          <a:latin typeface="Arial"/>
                        </a:rPr>
                        <a:t>93.313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r>
              <a:tr h="345638">
                <a:tc>
                  <a:txBody>
                    <a:bodyPr/>
                    <a:lstStyle/>
                    <a:p>
                      <a:pPr algn="ctr" fontAlgn="b"/>
                      <a:r>
                        <a:rPr lang="es-ES" sz="1600" b="0" i="0" u="none" strike="noStrike">
                          <a:solidFill>
                            <a:srgbClr val="000000"/>
                          </a:solidFill>
                          <a:latin typeface="Arial"/>
                        </a:rPr>
                        <a:t>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b"/>
                      <a:r>
                        <a:rPr lang="es-ES" sz="1600" b="0" i="0" u="none" strike="noStrike">
                          <a:solidFill>
                            <a:srgbClr val="000000"/>
                          </a:solidFill>
                          <a:latin typeface="Arial"/>
                        </a:rPr>
                        <a:t>58.073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b"/>
                      <a:r>
                        <a:rPr lang="es-ES" sz="1600" b="0" i="0" u="none" strike="noStrike" dirty="0">
                          <a:solidFill>
                            <a:srgbClr val="000000"/>
                          </a:solidFill>
                          <a:latin typeface="Arial"/>
                        </a:rPr>
                        <a:t>79.631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b"/>
                      <a:r>
                        <a:rPr lang="es-ES" sz="1600" b="0" i="0" u="none" strike="noStrike" dirty="0">
                          <a:solidFill>
                            <a:srgbClr val="000000"/>
                          </a:solidFill>
                          <a:latin typeface="Arial"/>
                        </a:rPr>
                        <a:t>104.977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r>
            </a:tbl>
          </a:graphicData>
        </a:graphic>
      </p:graphicFrame>
      <p:pic>
        <p:nvPicPr>
          <p:cNvPr id="29731" name="4 Imagen"/>
          <p:cNvPicPr>
            <a:picLocks noChangeAspect="1" noChangeArrowheads="1"/>
          </p:cNvPicPr>
          <p:nvPr/>
        </p:nvPicPr>
        <p:blipFill>
          <a:blip r:embed="rId2" cstate="print"/>
          <a:srcRect t="20000"/>
          <a:stretch>
            <a:fillRect/>
          </a:stretch>
        </p:blipFill>
        <p:spPr bwMode="auto">
          <a:xfrm>
            <a:off x="2268538" y="3789363"/>
            <a:ext cx="4391025" cy="2608262"/>
          </a:xfrm>
          <a:prstGeom prst="rect">
            <a:avLst/>
          </a:prstGeom>
          <a:solidFill>
            <a:schemeClr val="accent2">
              <a:lumMod val="20000"/>
              <a:lumOff val="80000"/>
            </a:schemeClr>
          </a:solid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p:cNvSpPr>
          <p:nvPr>
            <p:ph type="title"/>
          </p:nvPr>
        </p:nvSpPr>
        <p:spPr>
          <a:xfrm>
            <a:off x="395288" y="260350"/>
            <a:ext cx="8362950" cy="706438"/>
          </a:xfrm>
          <a:solidFill>
            <a:srgbClr val="00B050"/>
          </a:solidFill>
          <a:ln w="28575">
            <a:solidFill>
              <a:srgbClr val="00B050"/>
            </a:solidFill>
          </a:ln>
        </p:spPr>
        <p:txBody>
          <a:bodyPr/>
          <a:lstStyle/>
          <a:p>
            <a:pPr eaLnBrk="1" hangingPunct="1"/>
            <a:r>
              <a:rPr lang="es-CO" sz="2800" b="1" smtClean="0">
                <a:solidFill>
                  <a:schemeClr val="bg1"/>
                </a:solidFill>
                <a:latin typeface="Arial" charset="0"/>
                <a:cs typeface="Arial" charset="0"/>
              </a:rPr>
              <a:t>ALGUNAS MALAS NOTICIAS PARA COMENZAR</a:t>
            </a:r>
            <a:endParaRPr lang="es-ES" sz="2800" smtClean="0">
              <a:solidFill>
                <a:schemeClr val="bg1"/>
              </a:solidFill>
              <a:latin typeface="Arial" charset="0"/>
              <a:cs typeface="Arial" charset="0"/>
            </a:endParaRPr>
          </a:p>
        </p:txBody>
      </p:sp>
      <p:sp>
        <p:nvSpPr>
          <p:cNvPr id="4099" name="2 Subtítulo"/>
          <p:cNvSpPr>
            <a:spLocks noGrp="1"/>
          </p:cNvSpPr>
          <p:nvPr>
            <p:ph idx="1"/>
          </p:nvPr>
        </p:nvSpPr>
        <p:spPr>
          <a:xfrm>
            <a:off x="250825" y="1196975"/>
            <a:ext cx="8569325" cy="5400675"/>
          </a:xfrm>
          <a:solidFill>
            <a:schemeClr val="accent3">
              <a:lumMod val="40000"/>
              <a:lumOff val="60000"/>
            </a:schemeClr>
          </a:solidFill>
        </p:spPr>
        <p:txBody>
          <a:bodyPr/>
          <a:lstStyle/>
          <a:p>
            <a:pPr eaLnBrk="1" hangingPunct="1">
              <a:lnSpc>
                <a:spcPct val="150000"/>
              </a:lnSpc>
              <a:spcBef>
                <a:spcPct val="0"/>
              </a:spcBef>
              <a:spcAft>
                <a:spcPts val="600"/>
              </a:spcAft>
              <a:buFont typeface="Wingdings" pitchFamily="2" charset="2"/>
              <a:buChar char="Ø"/>
              <a:defRPr/>
            </a:pPr>
            <a:r>
              <a:rPr lang="es-CO" sz="2400" b="1" dirty="0" smtClean="0">
                <a:latin typeface="Arial" charset="0"/>
                <a:cs typeface="Arial" charset="0"/>
              </a:rPr>
              <a:t>En los últimos 20 años, la potencia hidráulica total del parque de generación eléctrica se incrementó solo en un 10 %.</a:t>
            </a:r>
          </a:p>
          <a:p>
            <a:pPr eaLnBrk="1" hangingPunct="1">
              <a:lnSpc>
                <a:spcPct val="150000"/>
              </a:lnSpc>
              <a:spcBef>
                <a:spcPct val="0"/>
              </a:spcBef>
              <a:spcAft>
                <a:spcPts val="600"/>
              </a:spcAft>
              <a:buFont typeface="Wingdings" pitchFamily="2" charset="2"/>
              <a:buChar char="Ø"/>
              <a:defRPr/>
            </a:pPr>
            <a:r>
              <a:rPr lang="es-CO" sz="2400" b="1" dirty="0" smtClean="0">
                <a:latin typeface="Arial" charset="0"/>
                <a:cs typeface="Arial" charset="0"/>
              </a:rPr>
              <a:t>El país se fue quedando sin la materia gris que con esfuerzo de años había formado el Estado a través de las agencias especializadas Agua y Energía Eléctrica e </a:t>
            </a:r>
            <a:r>
              <a:rPr lang="es-CO" sz="2400" b="1" dirty="0" err="1" smtClean="0">
                <a:latin typeface="Arial" charset="0"/>
                <a:cs typeface="Arial" charset="0"/>
              </a:rPr>
              <a:t>Hidronor</a:t>
            </a:r>
            <a:r>
              <a:rPr lang="es-CO" sz="2400" b="1" dirty="0" smtClean="0">
                <a:latin typeface="Arial" charset="0"/>
                <a:cs typeface="Arial" charset="0"/>
              </a:rPr>
              <a:t>.</a:t>
            </a:r>
          </a:p>
          <a:p>
            <a:pPr eaLnBrk="1" hangingPunct="1">
              <a:lnSpc>
                <a:spcPct val="150000"/>
              </a:lnSpc>
              <a:spcBef>
                <a:spcPct val="0"/>
              </a:spcBef>
              <a:spcAft>
                <a:spcPts val="600"/>
              </a:spcAft>
              <a:buFont typeface="Wingdings" pitchFamily="2" charset="2"/>
              <a:buChar char="Ø"/>
              <a:defRPr/>
            </a:pPr>
            <a:r>
              <a:rPr lang="es-CO" sz="2400" b="1" dirty="0" smtClean="0">
                <a:latin typeface="Arial" charset="0"/>
                <a:cs typeface="Arial" charset="0"/>
              </a:rPr>
              <a:t>No hubo trasvase </a:t>
            </a:r>
            <a:r>
              <a:rPr lang="es-CO" sz="2400" b="1" dirty="0" err="1" smtClean="0">
                <a:latin typeface="Arial" charset="0"/>
                <a:cs typeface="Arial" charset="0"/>
              </a:rPr>
              <a:t>intergeneracional</a:t>
            </a:r>
            <a:r>
              <a:rPr lang="es-CO" sz="2400" b="1" dirty="0" smtClean="0">
                <a:latin typeface="Arial" charset="0"/>
                <a:cs typeface="Arial" charset="0"/>
              </a:rPr>
              <a:t> y los profesionales de entonces se han ido jubilando o muchos fallecieron.</a:t>
            </a:r>
          </a:p>
          <a:p>
            <a:pPr eaLnBrk="1" hangingPunct="1">
              <a:lnSpc>
                <a:spcPct val="150000"/>
              </a:lnSpc>
              <a:spcBef>
                <a:spcPct val="0"/>
              </a:spcBef>
              <a:spcAft>
                <a:spcPts val="600"/>
              </a:spcAft>
              <a:buFont typeface="Wingdings" pitchFamily="2" charset="2"/>
              <a:buChar char="q"/>
              <a:defRPr/>
            </a:pPr>
            <a:endParaRPr lang="es-CO" sz="2400" b="1" dirty="0" smtClean="0">
              <a:latin typeface="Arial" charset="0"/>
              <a:cs typeface="Arial" charset="0"/>
            </a:endParaRPr>
          </a:p>
        </p:txBody>
      </p:sp>
      <p:sp>
        <p:nvSpPr>
          <p:cNvPr id="2" name="3 Marcador de número de diapositiva"/>
          <p:cNvSpPr>
            <a:spLocks noGrp="1"/>
          </p:cNvSpPr>
          <p:nvPr>
            <p:ph type="sldNum" sz="quarter" idx="12"/>
          </p:nvPr>
        </p:nvSpPr>
        <p:spPr/>
        <p:txBody>
          <a:bodyPr/>
          <a:lstStyle/>
          <a:p>
            <a:pPr>
              <a:defRPr/>
            </a:pPr>
            <a:fld id="{054D16E8-29FC-4A9C-A017-65EAADB74CDB}" type="slidenum">
              <a:rPr lang="es-ES"/>
              <a:pPr>
                <a:defRPr/>
              </a:pPr>
              <a:t>3</a:t>
            </a:fld>
            <a:endParaRPr lang="es-E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Título"/>
          <p:cNvSpPr>
            <a:spLocks noGrp="1"/>
          </p:cNvSpPr>
          <p:nvPr>
            <p:ph type="title"/>
          </p:nvPr>
        </p:nvSpPr>
        <p:spPr>
          <a:xfrm>
            <a:off x="1897063" y="346075"/>
            <a:ext cx="5195887" cy="635000"/>
          </a:xfrm>
          <a:solidFill>
            <a:schemeClr val="accent6">
              <a:lumMod val="50000"/>
            </a:schemeClr>
          </a:solidFill>
          <a:ln>
            <a:solidFill>
              <a:schemeClr val="tx1"/>
            </a:solidFill>
          </a:ln>
        </p:spPr>
        <p:txBody>
          <a:bodyPr rtlCol="0">
            <a:normAutofit/>
          </a:bodyPr>
          <a:lstStyle/>
          <a:p>
            <a:pPr eaLnBrk="1" fontAlgn="auto" hangingPunct="1">
              <a:spcAft>
                <a:spcPts val="0"/>
              </a:spcAft>
              <a:defRPr/>
            </a:pPr>
            <a:r>
              <a:rPr lang="es-ES" sz="2800" b="1" dirty="0" smtClean="0">
                <a:solidFill>
                  <a:schemeClr val="bg1"/>
                </a:solidFill>
                <a:latin typeface="Arial" pitchFamily="34" charset="0"/>
                <a:cs typeface="Arial" pitchFamily="34" charset="0"/>
              </a:rPr>
              <a:t>RESUMEN DE RESULTADOS</a:t>
            </a:r>
          </a:p>
        </p:txBody>
      </p:sp>
      <p:graphicFrame>
        <p:nvGraphicFramePr>
          <p:cNvPr id="5" name="4 Marcador de contenido"/>
          <p:cNvGraphicFramePr>
            <a:graphicFrameLocks noGrp="1"/>
          </p:cNvGraphicFramePr>
          <p:nvPr>
            <p:ph idx="1"/>
          </p:nvPr>
        </p:nvGraphicFramePr>
        <p:xfrm>
          <a:off x="468313" y="2060575"/>
          <a:ext cx="8301609" cy="1080120"/>
        </p:xfrm>
        <a:graphic>
          <a:graphicData uri="http://schemas.openxmlformats.org/drawingml/2006/table">
            <a:tbl>
              <a:tblPr firstRow="1" bandRow="1">
                <a:tableStyleId>{5C22544A-7EE6-4342-B048-85BDC9FD1C3A}</a:tableStyleId>
              </a:tblPr>
              <a:tblGrid>
                <a:gridCol w="2160241"/>
                <a:gridCol w="3024336"/>
                <a:gridCol w="3117032"/>
              </a:tblGrid>
              <a:tr h="540060">
                <a:tc>
                  <a:txBody>
                    <a:bodyPr/>
                    <a:lstStyle/>
                    <a:p>
                      <a:pPr algn="ctr"/>
                      <a:r>
                        <a:rPr lang="es-ES" dirty="0" smtClean="0">
                          <a:latin typeface="Arial" pitchFamily="34" charset="0"/>
                          <a:cs typeface="Arial" pitchFamily="34" charset="0"/>
                        </a:rPr>
                        <a:t>2012</a:t>
                      </a:r>
                      <a:endParaRPr lang="es-ES" dirty="0">
                        <a:latin typeface="Arial" pitchFamily="34" charset="0"/>
                        <a:cs typeface="Arial" pitchFamily="34" charset="0"/>
                      </a:endParaRPr>
                    </a:p>
                  </a:txBody>
                  <a:tcPr anchor="ctr">
                    <a:solidFill>
                      <a:srgbClr val="3333FF"/>
                    </a:solidFill>
                  </a:tcPr>
                </a:tc>
                <a:tc>
                  <a:txBody>
                    <a:bodyPr/>
                    <a:lstStyle/>
                    <a:p>
                      <a:pPr algn="ctr"/>
                      <a:r>
                        <a:rPr lang="es-ES" dirty="0" smtClean="0">
                          <a:latin typeface="Arial" pitchFamily="34" charset="0"/>
                          <a:cs typeface="Arial" pitchFamily="34" charset="0"/>
                        </a:rPr>
                        <a:t>2030 (proyección inferior)</a:t>
                      </a:r>
                      <a:endParaRPr lang="es-ES" dirty="0">
                        <a:latin typeface="Arial" pitchFamily="34" charset="0"/>
                        <a:cs typeface="Arial" pitchFamily="34" charset="0"/>
                      </a:endParaRPr>
                    </a:p>
                  </a:txBody>
                  <a:tcPr anchor="ctr">
                    <a:solidFill>
                      <a:srgbClr val="3333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dirty="0" smtClean="0">
                          <a:latin typeface="Arial" pitchFamily="34" charset="0"/>
                          <a:cs typeface="Arial" pitchFamily="34" charset="0"/>
                        </a:rPr>
                        <a:t>2030 (proyección superior)</a:t>
                      </a:r>
                    </a:p>
                  </a:txBody>
                  <a:tcPr anchor="ctr">
                    <a:solidFill>
                      <a:srgbClr val="3333FF"/>
                    </a:solidFill>
                  </a:tcPr>
                </a:tc>
              </a:tr>
              <a:tr h="540060">
                <a:tc>
                  <a:txBody>
                    <a:bodyPr/>
                    <a:lstStyle/>
                    <a:p>
                      <a:pPr algn="ctr"/>
                      <a:r>
                        <a:rPr lang="es-ES" b="1" dirty="0" smtClean="0">
                          <a:latin typeface="Arial" pitchFamily="34" charset="0"/>
                          <a:cs typeface="Arial" pitchFamily="34" charset="0"/>
                        </a:rPr>
                        <a:t>11.100</a:t>
                      </a:r>
                      <a:endParaRPr lang="es-ES" b="1" dirty="0">
                        <a:latin typeface="Arial" pitchFamily="34" charset="0"/>
                        <a:cs typeface="Arial" pitchFamily="34" charset="0"/>
                      </a:endParaRPr>
                    </a:p>
                  </a:txBody>
                  <a:tcPr anchor="ctr">
                    <a:solidFill>
                      <a:srgbClr val="3CD4D4"/>
                    </a:solidFill>
                  </a:tcPr>
                </a:tc>
                <a:tc>
                  <a:txBody>
                    <a:bodyPr/>
                    <a:lstStyle/>
                    <a:p>
                      <a:pPr algn="ctr"/>
                      <a:r>
                        <a:rPr lang="es-ES" b="1" dirty="0" smtClean="0">
                          <a:latin typeface="Arial" pitchFamily="34" charset="0"/>
                          <a:cs typeface="Arial" pitchFamily="34" charset="0"/>
                        </a:rPr>
                        <a:t>22.500</a:t>
                      </a:r>
                      <a:endParaRPr lang="es-ES" b="1" dirty="0">
                        <a:latin typeface="Arial" pitchFamily="34" charset="0"/>
                        <a:cs typeface="Arial" pitchFamily="34" charset="0"/>
                      </a:endParaRPr>
                    </a:p>
                  </a:txBody>
                  <a:tcPr anchor="ctr">
                    <a:solidFill>
                      <a:srgbClr val="3CD4D4"/>
                    </a:solidFill>
                  </a:tcPr>
                </a:tc>
                <a:tc>
                  <a:txBody>
                    <a:bodyPr/>
                    <a:lstStyle/>
                    <a:p>
                      <a:pPr algn="ctr"/>
                      <a:r>
                        <a:rPr lang="es-ES" b="1" dirty="0" smtClean="0">
                          <a:latin typeface="Arial" pitchFamily="34" charset="0"/>
                          <a:cs typeface="Arial" pitchFamily="34" charset="0"/>
                        </a:rPr>
                        <a:t>31.700</a:t>
                      </a:r>
                      <a:endParaRPr lang="es-ES" b="1" dirty="0">
                        <a:latin typeface="Arial" pitchFamily="34" charset="0"/>
                        <a:cs typeface="Arial" pitchFamily="34" charset="0"/>
                      </a:endParaRPr>
                    </a:p>
                  </a:txBody>
                  <a:tcPr anchor="ctr">
                    <a:solidFill>
                      <a:srgbClr val="3CD4D4"/>
                    </a:solidFill>
                  </a:tcPr>
                </a:tc>
              </a:tr>
            </a:tbl>
          </a:graphicData>
        </a:graphic>
      </p:graphicFrame>
      <p:sp>
        <p:nvSpPr>
          <p:cNvPr id="28676" name="3 Marcador de número de diapositiva"/>
          <p:cNvSpPr>
            <a:spLocks noGrp="1"/>
          </p:cNvSpPr>
          <p:nvPr>
            <p:ph type="sldNum" sz="quarter" idx="12"/>
          </p:nvPr>
        </p:nvSpPr>
        <p:spPr>
          <a:xfrm>
            <a:off x="6588224" y="6309320"/>
            <a:ext cx="2133600" cy="365125"/>
          </a:xfrm>
        </p:spPr>
        <p:txBody>
          <a:bodyPr/>
          <a:lstStyle/>
          <a:p>
            <a:pPr>
              <a:defRPr/>
            </a:pPr>
            <a:fld id="{04D70CCE-21BF-4AE8-811C-2CFCEFF49A84}" type="slidenum">
              <a:rPr lang="es-ES"/>
              <a:pPr>
                <a:defRPr/>
              </a:pPr>
              <a:t>30</a:t>
            </a:fld>
            <a:endParaRPr lang="es-ES"/>
          </a:p>
        </p:txBody>
      </p:sp>
      <p:graphicFrame>
        <p:nvGraphicFramePr>
          <p:cNvPr id="7" name="4 Marcador de contenido"/>
          <p:cNvGraphicFramePr>
            <a:graphicFrameLocks/>
          </p:cNvGraphicFramePr>
          <p:nvPr/>
        </p:nvGraphicFramePr>
        <p:xfrm>
          <a:off x="468313" y="4508500"/>
          <a:ext cx="8301609" cy="1080120"/>
        </p:xfrm>
        <a:graphic>
          <a:graphicData uri="http://schemas.openxmlformats.org/drawingml/2006/table">
            <a:tbl>
              <a:tblPr firstRow="1" bandRow="1">
                <a:tableStyleId>{5C22544A-7EE6-4342-B048-85BDC9FD1C3A}</a:tableStyleId>
              </a:tblPr>
              <a:tblGrid>
                <a:gridCol w="2106504"/>
                <a:gridCol w="3050799"/>
                <a:gridCol w="3144306"/>
              </a:tblGrid>
              <a:tr h="540060">
                <a:tc>
                  <a:txBody>
                    <a:bodyPr/>
                    <a:lstStyle/>
                    <a:p>
                      <a:pPr algn="ctr"/>
                      <a:r>
                        <a:rPr lang="es-ES" dirty="0" smtClean="0">
                          <a:latin typeface="Arial" pitchFamily="34" charset="0"/>
                          <a:cs typeface="Arial" pitchFamily="34" charset="0"/>
                        </a:rPr>
                        <a:t>2012</a:t>
                      </a:r>
                      <a:endParaRPr lang="es-ES" dirty="0">
                        <a:latin typeface="Arial" pitchFamily="34" charset="0"/>
                        <a:cs typeface="Arial" pitchFamily="34" charset="0"/>
                      </a:endParaRPr>
                    </a:p>
                  </a:txBody>
                  <a:tcPr anchor="ctr">
                    <a:solidFill>
                      <a:srgbClr val="3333FF"/>
                    </a:solidFill>
                  </a:tcPr>
                </a:tc>
                <a:tc>
                  <a:txBody>
                    <a:bodyPr/>
                    <a:lstStyle/>
                    <a:p>
                      <a:pPr algn="ctr"/>
                      <a:r>
                        <a:rPr lang="es-ES" dirty="0" smtClean="0">
                          <a:latin typeface="Arial" pitchFamily="34" charset="0"/>
                          <a:cs typeface="Arial" pitchFamily="34" charset="0"/>
                        </a:rPr>
                        <a:t>2030 (proyección inferior)</a:t>
                      </a:r>
                      <a:endParaRPr lang="es-ES" dirty="0">
                        <a:latin typeface="Arial" pitchFamily="34" charset="0"/>
                        <a:cs typeface="Arial" pitchFamily="34" charset="0"/>
                      </a:endParaRPr>
                    </a:p>
                  </a:txBody>
                  <a:tcPr anchor="ctr">
                    <a:solidFill>
                      <a:srgbClr val="3333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dirty="0" smtClean="0">
                          <a:latin typeface="Arial" pitchFamily="34" charset="0"/>
                          <a:cs typeface="Arial" pitchFamily="34" charset="0"/>
                        </a:rPr>
                        <a:t>2030 (proyección superior)</a:t>
                      </a:r>
                    </a:p>
                  </a:txBody>
                  <a:tcPr anchor="ctr">
                    <a:solidFill>
                      <a:srgbClr val="3333FF"/>
                    </a:solidFill>
                  </a:tcPr>
                </a:tc>
              </a:tr>
              <a:tr h="540060">
                <a:tc>
                  <a:txBody>
                    <a:bodyPr/>
                    <a:lstStyle/>
                    <a:p>
                      <a:pPr algn="ctr"/>
                      <a:r>
                        <a:rPr lang="es-ES" b="1" dirty="0" smtClean="0">
                          <a:latin typeface="Arial" pitchFamily="34" charset="0"/>
                          <a:cs typeface="Arial" pitchFamily="34" charset="0"/>
                        </a:rPr>
                        <a:t>36.700</a:t>
                      </a:r>
                      <a:endParaRPr lang="es-ES" b="1" dirty="0">
                        <a:latin typeface="Arial" pitchFamily="34" charset="0"/>
                        <a:cs typeface="Arial" pitchFamily="34" charset="0"/>
                      </a:endParaRPr>
                    </a:p>
                  </a:txBody>
                  <a:tcPr anchor="ctr">
                    <a:solidFill>
                      <a:srgbClr val="3CD4D4"/>
                    </a:solidFill>
                  </a:tcPr>
                </a:tc>
                <a:tc>
                  <a:txBody>
                    <a:bodyPr/>
                    <a:lstStyle/>
                    <a:p>
                      <a:pPr algn="ctr"/>
                      <a:r>
                        <a:rPr lang="es-ES" b="1" dirty="0" smtClean="0">
                          <a:latin typeface="Arial" pitchFamily="34" charset="0"/>
                          <a:cs typeface="Arial" pitchFamily="34" charset="0"/>
                        </a:rPr>
                        <a:t>88.250</a:t>
                      </a:r>
                      <a:endParaRPr lang="es-ES" b="1" dirty="0">
                        <a:latin typeface="Arial" pitchFamily="34" charset="0"/>
                        <a:cs typeface="Arial" pitchFamily="34" charset="0"/>
                      </a:endParaRPr>
                    </a:p>
                  </a:txBody>
                  <a:tcPr anchor="ctr">
                    <a:solidFill>
                      <a:srgbClr val="3CD4D4"/>
                    </a:solidFill>
                  </a:tcPr>
                </a:tc>
                <a:tc>
                  <a:txBody>
                    <a:bodyPr/>
                    <a:lstStyle/>
                    <a:p>
                      <a:pPr algn="ctr"/>
                      <a:r>
                        <a:rPr lang="es-ES" b="1" dirty="0" smtClean="0">
                          <a:latin typeface="Arial" pitchFamily="34" charset="0"/>
                          <a:cs typeface="Arial" pitchFamily="34" charset="0"/>
                        </a:rPr>
                        <a:t>129.940</a:t>
                      </a:r>
                      <a:endParaRPr lang="es-ES" b="1" dirty="0">
                        <a:latin typeface="Arial" pitchFamily="34" charset="0"/>
                        <a:cs typeface="Arial" pitchFamily="34" charset="0"/>
                      </a:endParaRPr>
                    </a:p>
                  </a:txBody>
                  <a:tcPr anchor="ctr">
                    <a:solidFill>
                      <a:srgbClr val="3CD4D4"/>
                    </a:solidFill>
                  </a:tcPr>
                </a:tc>
              </a:tr>
            </a:tbl>
          </a:graphicData>
        </a:graphic>
      </p:graphicFrame>
      <p:sp>
        <p:nvSpPr>
          <p:cNvPr id="30752" name="7 CuadroTexto"/>
          <p:cNvSpPr txBox="1">
            <a:spLocks noChangeArrowheads="1"/>
          </p:cNvSpPr>
          <p:nvPr/>
        </p:nvSpPr>
        <p:spPr bwMode="auto">
          <a:xfrm>
            <a:off x="971550" y="1484313"/>
            <a:ext cx="7200900" cy="369887"/>
          </a:xfrm>
          <a:prstGeom prst="rect">
            <a:avLst/>
          </a:prstGeom>
          <a:noFill/>
          <a:ln w="9525">
            <a:noFill/>
            <a:miter lim="800000"/>
            <a:headEnd/>
            <a:tailEnd/>
          </a:ln>
        </p:spPr>
        <p:txBody>
          <a:bodyPr>
            <a:spAutoFit/>
          </a:bodyPr>
          <a:lstStyle/>
          <a:p>
            <a:r>
              <a:rPr lang="es-ES" b="1">
                <a:latin typeface="Arial Narrow" pitchFamily="34" charset="0"/>
              </a:rPr>
              <a:t>ESCENARIOS SOBRE LA DEMANDA TOTAL DE POTENCIA HIDRAULICA [MW]</a:t>
            </a:r>
          </a:p>
        </p:txBody>
      </p:sp>
      <p:sp>
        <p:nvSpPr>
          <p:cNvPr id="30753" name="8 CuadroTexto"/>
          <p:cNvSpPr txBox="1">
            <a:spLocks noChangeArrowheads="1"/>
          </p:cNvSpPr>
          <p:nvPr/>
        </p:nvSpPr>
        <p:spPr bwMode="auto">
          <a:xfrm>
            <a:off x="539750" y="3933825"/>
            <a:ext cx="8064500" cy="369888"/>
          </a:xfrm>
          <a:prstGeom prst="rect">
            <a:avLst/>
          </a:prstGeom>
          <a:noFill/>
          <a:ln w="9525">
            <a:noFill/>
            <a:miter lim="800000"/>
            <a:headEnd/>
            <a:tailEnd/>
          </a:ln>
        </p:spPr>
        <p:txBody>
          <a:bodyPr>
            <a:spAutoFit/>
          </a:bodyPr>
          <a:lstStyle/>
          <a:p>
            <a:r>
              <a:rPr lang="es-ES" b="1">
                <a:latin typeface="Arial Narrow" pitchFamily="34" charset="0"/>
              </a:rPr>
              <a:t>ESCENARIOS SOBRE LA DEMANDA TOTAL DE ENERGIA HIDROELECTRICA [GWh/año]</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Título"/>
          <p:cNvSpPr>
            <a:spLocks noGrp="1"/>
          </p:cNvSpPr>
          <p:nvPr>
            <p:ph type="title"/>
          </p:nvPr>
        </p:nvSpPr>
        <p:spPr>
          <a:xfrm>
            <a:off x="0" y="262037"/>
            <a:ext cx="9144000" cy="574675"/>
          </a:xfrm>
          <a:solidFill>
            <a:schemeClr val="accent2">
              <a:lumMod val="75000"/>
            </a:schemeClr>
          </a:solidFill>
        </p:spPr>
        <p:txBody>
          <a:bodyPr/>
          <a:lstStyle/>
          <a:p>
            <a:pPr eaLnBrk="1" hangingPunct="1">
              <a:defRPr/>
            </a:pPr>
            <a:r>
              <a:rPr lang="es-ES" sz="2800" b="1" dirty="0" smtClean="0">
                <a:solidFill>
                  <a:schemeClr val="bg1"/>
                </a:solidFill>
                <a:latin typeface="Arial" charset="0"/>
                <a:cs typeface="Arial" charset="0"/>
              </a:rPr>
              <a:t>¿ QUE INVERSION EN </a:t>
            </a:r>
            <a:r>
              <a:rPr lang="es-ES" sz="2800" b="1" dirty="0" err="1" smtClean="0">
                <a:solidFill>
                  <a:schemeClr val="bg1"/>
                </a:solidFill>
                <a:latin typeface="Arial" charset="0"/>
                <a:cs typeface="Arial" charset="0"/>
              </a:rPr>
              <a:t>HIDRO’s</a:t>
            </a:r>
            <a:r>
              <a:rPr lang="es-ES" sz="2800" b="1" dirty="0" smtClean="0">
                <a:solidFill>
                  <a:schemeClr val="bg1"/>
                </a:solidFill>
                <a:latin typeface="Arial" charset="0"/>
                <a:cs typeface="Arial" charset="0"/>
              </a:rPr>
              <a:t> SE NECESITA ?</a:t>
            </a:r>
          </a:p>
        </p:txBody>
      </p:sp>
      <p:sp>
        <p:nvSpPr>
          <p:cNvPr id="31747" name="2 Marcador de contenido"/>
          <p:cNvSpPr>
            <a:spLocks noGrp="1"/>
          </p:cNvSpPr>
          <p:nvPr>
            <p:ph idx="1"/>
          </p:nvPr>
        </p:nvSpPr>
        <p:spPr>
          <a:xfrm>
            <a:off x="35496" y="1268760"/>
            <a:ext cx="9036496" cy="4968552"/>
          </a:xfrm>
          <a:solidFill>
            <a:schemeClr val="accent6">
              <a:lumMod val="40000"/>
              <a:lumOff val="60000"/>
            </a:schemeClr>
          </a:solidFill>
        </p:spPr>
        <p:txBody>
          <a:bodyPr/>
          <a:lstStyle/>
          <a:p>
            <a:pPr eaLnBrk="1" hangingPunct="1">
              <a:lnSpc>
                <a:spcPct val="150000"/>
              </a:lnSpc>
              <a:buFont typeface="Wingdings" pitchFamily="2" charset="2"/>
              <a:buChar char="q"/>
              <a:defRPr/>
            </a:pPr>
            <a:r>
              <a:rPr lang="es-ES" sz="2400" b="1" spc="-150" dirty="0" smtClean="0">
                <a:latin typeface="Arial" charset="0"/>
                <a:cs typeface="Arial" charset="0"/>
              </a:rPr>
              <a:t>Si hubiera que incorporar 15.600 MW con horizonte al año 2030 (crecimiento 5% </a:t>
            </a:r>
            <a:r>
              <a:rPr lang="es-ES" sz="2400" b="1" spc="-150" dirty="0" err="1" smtClean="0">
                <a:latin typeface="Arial" charset="0"/>
                <a:cs typeface="Arial" charset="0"/>
              </a:rPr>
              <a:t>a.a.</a:t>
            </a:r>
            <a:r>
              <a:rPr lang="es-ES" sz="2400" b="1" spc="-150" dirty="0" smtClean="0">
                <a:latin typeface="Arial" charset="0"/>
                <a:cs typeface="Arial" charset="0"/>
              </a:rPr>
              <a:t>) a con un costo medio de un proyecto </a:t>
            </a:r>
            <a:r>
              <a:rPr lang="es-ES" sz="2400" b="1" spc="-150" dirty="0" err="1" smtClean="0">
                <a:latin typeface="Arial" charset="0"/>
                <a:cs typeface="Arial" charset="0"/>
              </a:rPr>
              <a:t>hidro</a:t>
            </a:r>
            <a:r>
              <a:rPr lang="es-ES" sz="2400" b="1" spc="-150" dirty="0" smtClean="0">
                <a:latin typeface="Arial" charset="0"/>
                <a:cs typeface="Arial" charset="0"/>
              </a:rPr>
              <a:t>-eléctrico de 2.250 </a:t>
            </a:r>
            <a:r>
              <a:rPr lang="es-ES" sz="2400" b="1" spc="-150" dirty="0" err="1" smtClean="0">
                <a:latin typeface="Arial" charset="0"/>
                <a:cs typeface="Arial" charset="0"/>
              </a:rPr>
              <a:t>u$s</a:t>
            </a:r>
            <a:r>
              <a:rPr lang="es-ES" sz="2400" b="1" spc="-150" dirty="0" smtClean="0">
                <a:latin typeface="Arial" charset="0"/>
                <a:cs typeface="Arial" charset="0"/>
              </a:rPr>
              <a:t> / </a:t>
            </a:r>
            <a:r>
              <a:rPr lang="es-ES" sz="2400" b="1" spc="-150" dirty="0" err="1" smtClean="0">
                <a:latin typeface="Arial" charset="0"/>
                <a:cs typeface="Arial" charset="0"/>
              </a:rPr>
              <a:t>kW</a:t>
            </a:r>
            <a:r>
              <a:rPr lang="es-ES" sz="2400" b="1" spc="-150" dirty="0" smtClean="0">
                <a:latin typeface="Arial" charset="0"/>
                <a:cs typeface="Arial" charset="0"/>
              </a:rPr>
              <a:t>, la inversión necesaria en los próximos 17 años sería de 35.100 M </a:t>
            </a:r>
            <a:r>
              <a:rPr lang="es-ES" sz="2400" b="1" spc="-150" dirty="0" err="1" smtClean="0">
                <a:latin typeface="Arial" charset="0"/>
                <a:cs typeface="Arial" charset="0"/>
              </a:rPr>
              <a:t>u$s</a:t>
            </a:r>
            <a:r>
              <a:rPr lang="es-ES" sz="2400" b="1" spc="-150" dirty="0" smtClean="0">
                <a:latin typeface="Arial" charset="0"/>
                <a:cs typeface="Arial" charset="0"/>
              </a:rPr>
              <a:t> </a:t>
            </a:r>
            <a:r>
              <a:rPr lang="es-ES" sz="2400" b="1" spc="-150" dirty="0" smtClean="0">
                <a:solidFill>
                  <a:srgbClr val="00B050"/>
                </a:solidFill>
                <a:latin typeface="Arial" charset="0"/>
                <a:cs typeface="Arial" charset="0"/>
              </a:rPr>
              <a:t>(del orden de 2.000 M </a:t>
            </a:r>
            <a:r>
              <a:rPr lang="es-ES" sz="2400" b="1" spc="-150" dirty="0" err="1" smtClean="0">
                <a:solidFill>
                  <a:srgbClr val="00B050"/>
                </a:solidFill>
                <a:latin typeface="Arial" charset="0"/>
                <a:cs typeface="Arial" charset="0"/>
              </a:rPr>
              <a:t>u$s</a:t>
            </a:r>
            <a:r>
              <a:rPr lang="es-ES" sz="2400" b="1" spc="-150" dirty="0" smtClean="0">
                <a:solidFill>
                  <a:srgbClr val="00B050"/>
                </a:solidFill>
                <a:latin typeface="Arial" charset="0"/>
                <a:cs typeface="Arial" charset="0"/>
              </a:rPr>
              <a:t> / año). </a:t>
            </a:r>
          </a:p>
          <a:p>
            <a:pPr eaLnBrk="1" hangingPunct="1">
              <a:buFont typeface="Wingdings" pitchFamily="2" charset="2"/>
              <a:buChar char="q"/>
              <a:defRPr/>
            </a:pPr>
            <a:endParaRPr lang="es-ES" sz="2400" spc="-150" dirty="0" smtClean="0">
              <a:solidFill>
                <a:srgbClr val="FF0000"/>
              </a:solidFill>
              <a:latin typeface="Arial" charset="0"/>
              <a:cs typeface="Arial" charset="0"/>
            </a:endParaRPr>
          </a:p>
          <a:p>
            <a:pPr eaLnBrk="1" hangingPunct="1">
              <a:lnSpc>
                <a:spcPct val="150000"/>
              </a:lnSpc>
              <a:buFont typeface="Wingdings" pitchFamily="2" charset="2"/>
              <a:buChar char="q"/>
              <a:defRPr/>
            </a:pPr>
            <a:r>
              <a:rPr lang="es-ES" sz="2400" b="1" u="sng" spc="-150" dirty="0" smtClean="0">
                <a:latin typeface="Arial" charset="0"/>
                <a:cs typeface="Arial" charset="0"/>
              </a:rPr>
              <a:t>Comparación</a:t>
            </a:r>
            <a:r>
              <a:rPr lang="es-ES" sz="2400" b="1" spc="-150" dirty="0" smtClean="0">
                <a:latin typeface="Arial" charset="0"/>
                <a:cs typeface="Arial" charset="0"/>
              </a:rPr>
              <a:t>: </a:t>
            </a:r>
            <a:r>
              <a:rPr lang="es-ES" sz="2400" b="1" spc="-150" dirty="0" smtClean="0">
                <a:solidFill>
                  <a:srgbClr val="FF0000"/>
                </a:solidFill>
                <a:latin typeface="Arial" charset="0"/>
                <a:cs typeface="Arial" charset="0"/>
              </a:rPr>
              <a:t>en los años 2011 y 2012 la importación de </a:t>
            </a:r>
            <a:r>
              <a:rPr lang="es-ES" sz="2400" b="1" spc="-150" dirty="0" err="1" smtClean="0">
                <a:solidFill>
                  <a:srgbClr val="FF0000"/>
                </a:solidFill>
                <a:latin typeface="Arial" charset="0"/>
                <a:cs typeface="Arial" charset="0"/>
              </a:rPr>
              <a:t>combus-tibles</a:t>
            </a:r>
            <a:r>
              <a:rPr lang="es-ES" sz="2400" b="1" spc="-150" dirty="0" smtClean="0">
                <a:solidFill>
                  <a:srgbClr val="FF0000"/>
                </a:solidFill>
                <a:latin typeface="Arial" charset="0"/>
                <a:cs typeface="Arial" charset="0"/>
              </a:rPr>
              <a:t> representó 9.400 y 9.250 M </a:t>
            </a:r>
            <a:r>
              <a:rPr lang="es-ES" sz="2400" b="1" spc="-150" dirty="0" err="1" smtClean="0">
                <a:solidFill>
                  <a:srgbClr val="FF0000"/>
                </a:solidFill>
                <a:latin typeface="Arial" charset="0"/>
                <a:cs typeface="Arial" charset="0"/>
              </a:rPr>
              <a:t>u$s</a:t>
            </a:r>
            <a:r>
              <a:rPr lang="es-ES" sz="2400" b="1" spc="-150" dirty="0" smtClean="0">
                <a:solidFill>
                  <a:srgbClr val="FF0000"/>
                </a:solidFill>
                <a:latin typeface="Arial" charset="0"/>
                <a:cs typeface="Arial" charset="0"/>
              </a:rPr>
              <a:t>, respectivamente, y ya se han destinado para tal fin 4.600 M </a:t>
            </a:r>
            <a:r>
              <a:rPr lang="es-ES" sz="2400" b="1" spc="-150" dirty="0" err="1" smtClean="0">
                <a:solidFill>
                  <a:srgbClr val="FF0000"/>
                </a:solidFill>
                <a:latin typeface="Arial" charset="0"/>
                <a:cs typeface="Arial" charset="0"/>
              </a:rPr>
              <a:t>u$s</a:t>
            </a:r>
            <a:r>
              <a:rPr lang="es-ES" sz="2400" b="1" spc="-150" dirty="0" smtClean="0">
                <a:solidFill>
                  <a:srgbClr val="FF0000"/>
                </a:solidFill>
                <a:latin typeface="Arial" charset="0"/>
                <a:cs typeface="Arial" charset="0"/>
              </a:rPr>
              <a:t> en los primeros 5 meses de 2013, equivalentes a 1.270.000 </a:t>
            </a:r>
            <a:r>
              <a:rPr lang="es-ES" sz="2400" b="1" spc="-150" dirty="0" err="1" smtClean="0">
                <a:solidFill>
                  <a:srgbClr val="FF0000"/>
                </a:solidFill>
                <a:latin typeface="Arial" charset="0"/>
                <a:cs typeface="Arial" charset="0"/>
              </a:rPr>
              <a:t>u$s</a:t>
            </a:r>
            <a:r>
              <a:rPr lang="es-ES" sz="2400" b="1" spc="-150" dirty="0" smtClean="0">
                <a:solidFill>
                  <a:srgbClr val="FF0000"/>
                </a:solidFill>
                <a:latin typeface="Arial" charset="0"/>
                <a:cs typeface="Arial" charset="0"/>
              </a:rPr>
              <a:t> / hora.</a:t>
            </a:r>
          </a:p>
        </p:txBody>
      </p:sp>
      <p:sp>
        <p:nvSpPr>
          <p:cNvPr id="4" name="3 Marcador de número de diapositiva"/>
          <p:cNvSpPr>
            <a:spLocks noGrp="1"/>
          </p:cNvSpPr>
          <p:nvPr>
            <p:ph type="sldNum" sz="quarter" idx="12"/>
          </p:nvPr>
        </p:nvSpPr>
        <p:spPr/>
        <p:txBody>
          <a:bodyPr/>
          <a:lstStyle/>
          <a:p>
            <a:pPr>
              <a:defRPr/>
            </a:pPr>
            <a:fld id="{97CFB3B0-17F0-4467-82C8-DD0115ECE8CF}" type="slidenum">
              <a:rPr lang="es-ES" smtClean="0"/>
              <a:pPr>
                <a:defRPr/>
              </a:pPr>
              <a:t>31</a:t>
            </a:fld>
            <a:endParaRPr lang="es-E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Título"/>
          <p:cNvSpPr>
            <a:spLocks noGrp="1"/>
          </p:cNvSpPr>
          <p:nvPr>
            <p:ph type="title"/>
          </p:nvPr>
        </p:nvSpPr>
        <p:spPr>
          <a:xfrm>
            <a:off x="1116013" y="2565400"/>
            <a:ext cx="6696075" cy="1584325"/>
          </a:xfrm>
          <a:solidFill>
            <a:srgbClr val="00B050"/>
          </a:solidFill>
        </p:spPr>
        <p:txBody>
          <a:bodyPr rtlCol="0">
            <a:normAutofit fontScale="90000"/>
          </a:bodyPr>
          <a:lstStyle/>
          <a:p>
            <a:pPr eaLnBrk="1" fontAlgn="auto" hangingPunct="1">
              <a:lnSpc>
                <a:spcPct val="150000"/>
              </a:lnSpc>
              <a:spcAft>
                <a:spcPts val="0"/>
              </a:spcAft>
              <a:defRPr/>
            </a:pPr>
            <a:r>
              <a:rPr lang="es-ES" b="1" dirty="0" smtClean="0">
                <a:solidFill>
                  <a:schemeClr val="bg1"/>
                </a:solidFill>
              </a:rPr>
              <a:t>PROYECTOS EN CARTERA PARA                 UNA OFERTA </a:t>
            </a:r>
            <a:r>
              <a:rPr lang="es-AR" b="1" dirty="0" smtClean="0">
                <a:solidFill>
                  <a:schemeClr val="bg1"/>
                </a:solidFill>
              </a:rPr>
              <a:t>HIDROELECTRICA</a:t>
            </a:r>
            <a:endParaRPr lang="es-ES" dirty="0" smtClean="0">
              <a:solidFill>
                <a:schemeClr val="bg1"/>
              </a:solidFill>
            </a:endParaRPr>
          </a:p>
        </p:txBody>
      </p:sp>
      <p:sp>
        <p:nvSpPr>
          <p:cNvPr id="30724" name="3 Marcador de número de diapositiva"/>
          <p:cNvSpPr>
            <a:spLocks noGrp="1"/>
          </p:cNvSpPr>
          <p:nvPr>
            <p:ph type="sldNum" sz="quarter" idx="12"/>
          </p:nvPr>
        </p:nvSpPr>
        <p:spPr/>
        <p:txBody>
          <a:bodyPr/>
          <a:lstStyle/>
          <a:p>
            <a:pPr>
              <a:defRPr/>
            </a:pPr>
            <a:fld id="{2D3636A8-B768-4328-88F2-773A1BA639A4}" type="slidenum">
              <a:rPr lang="es-ES"/>
              <a:pPr>
                <a:defRPr/>
              </a:pPr>
              <a:t>32</a:t>
            </a:fld>
            <a:endParaRPr lang="es-E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2 Marcador de contenido"/>
          <p:cNvSpPr>
            <a:spLocks noGrp="1"/>
          </p:cNvSpPr>
          <p:nvPr>
            <p:ph idx="1"/>
          </p:nvPr>
        </p:nvSpPr>
        <p:spPr>
          <a:xfrm>
            <a:off x="395288" y="1270000"/>
            <a:ext cx="8353425" cy="4103688"/>
          </a:xfrm>
          <a:solidFill>
            <a:schemeClr val="accent3">
              <a:lumMod val="40000"/>
              <a:lumOff val="60000"/>
            </a:schemeClr>
          </a:solidFill>
        </p:spPr>
        <p:txBody>
          <a:bodyPr/>
          <a:lstStyle/>
          <a:p>
            <a:pPr eaLnBrk="1" hangingPunct="1">
              <a:lnSpc>
                <a:spcPct val="150000"/>
              </a:lnSpc>
              <a:buFont typeface="Wingdings" pitchFamily="2" charset="2"/>
              <a:buChar char="q"/>
              <a:defRPr/>
            </a:pPr>
            <a:r>
              <a:rPr lang="es-AR" sz="2400" b="1" dirty="0" smtClean="0">
                <a:latin typeface="Arial" charset="0"/>
                <a:cs typeface="Arial" charset="0"/>
              </a:rPr>
              <a:t>Entre los proyectos hidroeléctricos que el país tiene en cartera fueron recopilados 76 aprovechamientos de una potencia igual o superior a 30 MW.</a:t>
            </a:r>
          </a:p>
          <a:p>
            <a:pPr eaLnBrk="1" hangingPunct="1">
              <a:lnSpc>
                <a:spcPct val="150000"/>
              </a:lnSpc>
              <a:buFont typeface="Wingdings" pitchFamily="2" charset="2"/>
              <a:buChar char="q"/>
              <a:defRPr/>
            </a:pPr>
            <a:endParaRPr lang="es-AR" sz="2400" b="1" dirty="0" smtClean="0">
              <a:latin typeface="Arial" charset="0"/>
              <a:cs typeface="Arial" charset="0"/>
            </a:endParaRPr>
          </a:p>
          <a:p>
            <a:pPr eaLnBrk="1" hangingPunct="1">
              <a:lnSpc>
                <a:spcPct val="150000"/>
              </a:lnSpc>
              <a:buFont typeface="Wingdings" pitchFamily="2" charset="2"/>
              <a:buChar char="q"/>
              <a:defRPr/>
            </a:pPr>
            <a:r>
              <a:rPr lang="es-AR" sz="2400" b="1" dirty="0" smtClean="0">
                <a:latin typeface="Arial" charset="0"/>
                <a:cs typeface="Arial" charset="0"/>
              </a:rPr>
              <a:t>La mayoría de los proyectos hidroeléctricos incluidos en esta selección datan de las décadas del ’70 y ’80 del siglo XX.</a:t>
            </a:r>
          </a:p>
        </p:txBody>
      </p:sp>
      <p:sp>
        <p:nvSpPr>
          <p:cNvPr id="4" name="3 Marcador de número de diapositiva"/>
          <p:cNvSpPr>
            <a:spLocks noGrp="1"/>
          </p:cNvSpPr>
          <p:nvPr>
            <p:ph type="sldNum" sz="quarter" idx="12"/>
          </p:nvPr>
        </p:nvSpPr>
        <p:spPr/>
        <p:txBody>
          <a:bodyPr/>
          <a:lstStyle/>
          <a:p>
            <a:pPr>
              <a:defRPr/>
            </a:pPr>
            <a:fld id="{D09A0F15-D94C-4036-BF12-84C286BD58A9}" type="slidenum">
              <a:rPr lang="es-ES"/>
              <a:pPr>
                <a:defRPr/>
              </a:pPr>
              <a:t>33</a:t>
            </a:fld>
            <a:endParaRPr lang="es-E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8313" y="1052513"/>
            <a:ext cx="8424862" cy="4752975"/>
          </a:xfrm>
          <a:solidFill>
            <a:schemeClr val="accent3">
              <a:lumMod val="40000"/>
              <a:lumOff val="60000"/>
            </a:schemeClr>
          </a:solidFill>
        </p:spPr>
        <p:txBody>
          <a:bodyPr/>
          <a:lstStyle/>
          <a:p>
            <a:pPr eaLnBrk="1" hangingPunct="1">
              <a:lnSpc>
                <a:spcPct val="150000"/>
              </a:lnSpc>
              <a:buFont typeface="Wingdings" pitchFamily="2" charset="2"/>
              <a:buChar char="q"/>
              <a:defRPr/>
            </a:pPr>
            <a:r>
              <a:rPr lang="es-AR" sz="2400" b="1" dirty="0" smtClean="0">
                <a:latin typeface="Arial" charset="0"/>
                <a:cs typeface="Arial" charset="0"/>
              </a:rPr>
              <a:t>En la actualidad hay una sola obra en construcción y 12 proyectos en estado avanzado de definición, con el proyecto básico concluido.</a:t>
            </a:r>
          </a:p>
          <a:p>
            <a:pPr eaLnBrk="1" hangingPunct="1">
              <a:lnSpc>
                <a:spcPct val="150000"/>
              </a:lnSpc>
              <a:buFont typeface="Wingdings" pitchFamily="2" charset="2"/>
              <a:buChar char="q"/>
              <a:defRPr/>
            </a:pPr>
            <a:endParaRPr lang="es-AR" sz="2400" b="1" dirty="0" smtClean="0">
              <a:latin typeface="Arial" charset="0"/>
              <a:cs typeface="Arial" charset="0"/>
            </a:endParaRPr>
          </a:p>
          <a:p>
            <a:pPr eaLnBrk="1" hangingPunct="1">
              <a:lnSpc>
                <a:spcPct val="150000"/>
              </a:lnSpc>
              <a:buFont typeface="Wingdings" pitchFamily="2" charset="2"/>
              <a:buChar char="q"/>
              <a:defRPr/>
            </a:pPr>
            <a:r>
              <a:rPr lang="es-AR" sz="2400" b="1" dirty="0" smtClean="0">
                <a:latin typeface="Arial" charset="0"/>
                <a:cs typeface="Arial" charset="0"/>
              </a:rPr>
              <a:t>Se dispone además de 5 proyectos con la factibilidad técnico-económica y eventualmente con la ambiental finalizada, 22 proyectos en etapa de </a:t>
            </a:r>
            <a:r>
              <a:rPr lang="es-AR" sz="2400" b="1" dirty="0" err="1" smtClean="0">
                <a:latin typeface="Arial" charset="0"/>
                <a:cs typeface="Arial" charset="0"/>
              </a:rPr>
              <a:t>prefactibilidad</a:t>
            </a:r>
            <a:r>
              <a:rPr lang="es-AR" sz="2400" b="1" dirty="0" smtClean="0">
                <a:latin typeface="Arial" charset="0"/>
                <a:cs typeface="Arial" charset="0"/>
              </a:rPr>
              <a:t> y 36 proyectos desarrollados a nivel de inventario.</a:t>
            </a:r>
            <a:endParaRPr lang="es-ES" sz="2400" b="1" dirty="0" smtClean="0">
              <a:latin typeface="Arial" charset="0"/>
              <a:cs typeface="Arial" charset="0"/>
            </a:endParaRPr>
          </a:p>
        </p:txBody>
      </p:sp>
      <p:sp>
        <p:nvSpPr>
          <p:cNvPr id="5" name="4 Marcador de número de diapositiva"/>
          <p:cNvSpPr>
            <a:spLocks noGrp="1"/>
          </p:cNvSpPr>
          <p:nvPr>
            <p:ph type="sldNum" sz="quarter" idx="12"/>
          </p:nvPr>
        </p:nvSpPr>
        <p:spPr/>
        <p:txBody>
          <a:bodyPr/>
          <a:lstStyle/>
          <a:p>
            <a:pPr>
              <a:defRPr/>
            </a:pPr>
            <a:fld id="{75FE2491-AA3F-4439-BED9-E882BD3C70D4}" type="slidenum">
              <a:rPr lang="es-ES" smtClean="0"/>
              <a:pPr>
                <a:defRPr/>
              </a:pPr>
              <a:t>34</a:t>
            </a:fld>
            <a:endParaRPr lang="es-E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40132C19-2C1B-4F0F-9F60-497EFF718BF4}" type="slidenum">
              <a:rPr lang="es-ES"/>
              <a:pPr>
                <a:defRPr/>
              </a:pPr>
              <a:t>35</a:t>
            </a:fld>
            <a:endParaRPr lang="es-ES"/>
          </a:p>
        </p:txBody>
      </p:sp>
      <p:sp>
        <p:nvSpPr>
          <p:cNvPr id="34819" name="4 CuadroTexto"/>
          <p:cNvSpPr txBox="1">
            <a:spLocks noChangeArrowheads="1"/>
          </p:cNvSpPr>
          <p:nvPr/>
        </p:nvSpPr>
        <p:spPr bwMode="auto">
          <a:xfrm>
            <a:off x="0" y="836712"/>
            <a:ext cx="9144000" cy="5078313"/>
          </a:xfrm>
          <a:prstGeom prst="rect">
            <a:avLst/>
          </a:prstGeom>
          <a:solidFill>
            <a:schemeClr val="accent3">
              <a:lumMod val="40000"/>
              <a:lumOff val="60000"/>
            </a:schemeClr>
          </a:solidFill>
          <a:ln w="9525">
            <a:noFill/>
            <a:miter lim="800000"/>
            <a:headEnd/>
            <a:tailEnd/>
          </a:ln>
        </p:spPr>
        <p:txBody>
          <a:bodyPr wrap="square">
            <a:spAutoFit/>
          </a:bodyPr>
          <a:lstStyle/>
          <a:p>
            <a:pPr>
              <a:lnSpc>
                <a:spcPct val="150000"/>
              </a:lnSpc>
              <a:defRPr/>
            </a:pPr>
            <a:r>
              <a:rPr lang="es-AR" sz="2400" dirty="0"/>
              <a:t>     </a:t>
            </a:r>
            <a:r>
              <a:rPr lang="es-AR" sz="2400" b="1" dirty="0"/>
              <a:t>Estos proyectos podrían sufrir modificaciones por:</a:t>
            </a:r>
          </a:p>
          <a:p>
            <a:pPr>
              <a:defRPr/>
            </a:pPr>
            <a:endParaRPr lang="es-AR" sz="2400" b="1" dirty="0"/>
          </a:p>
          <a:p>
            <a:pPr lvl="1">
              <a:lnSpc>
                <a:spcPct val="200000"/>
              </a:lnSpc>
              <a:buFont typeface="Wingdings" pitchFamily="2" charset="2"/>
              <a:buChar char="v"/>
              <a:defRPr/>
            </a:pPr>
            <a:r>
              <a:rPr lang="es-AR" sz="2400" b="1" dirty="0"/>
              <a:t> técnicas de investigación más modernas y confiables,</a:t>
            </a:r>
            <a:endParaRPr lang="es-ES" sz="2400" b="1" dirty="0"/>
          </a:p>
          <a:p>
            <a:pPr lvl="1">
              <a:lnSpc>
                <a:spcPct val="200000"/>
              </a:lnSpc>
              <a:buFont typeface="Wingdings" pitchFamily="2" charset="2"/>
              <a:buChar char="v"/>
              <a:defRPr/>
            </a:pPr>
            <a:r>
              <a:rPr lang="es-AR" sz="2400" b="1" dirty="0"/>
              <a:t> nuevas técnicas de diseño y construcción de presas,</a:t>
            </a:r>
            <a:endParaRPr lang="es-ES" sz="2400" b="1" dirty="0"/>
          </a:p>
          <a:p>
            <a:pPr lvl="1">
              <a:lnSpc>
                <a:spcPct val="200000"/>
              </a:lnSpc>
              <a:buFont typeface="Wingdings" pitchFamily="2" charset="2"/>
              <a:buChar char="v"/>
              <a:defRPr/>
            </a:pPr>
            <a:r>
              <a:rPr lang="es-AR" sz="2400" b="1" dirty="0"/>
              <a:t> mayor rigurosidad </a:t>
            </a:r>
            <a:r>
              <a:rPr lang="es-AR" sz="2400" b="1" dirty="0" smtClean="0"/>
              <a:t>para </a:t>
            </a:r>
            <a:r>
              <a:rPr lang="es-AR" sz="2400" b="1" dirty="0"/>
              <a:t>las acciones sísmicas,</a:t>
            </a:r>
            <a:endParaRPr lang="es-ES" sz="2400" b="1" dirty="0"/>
          </a:p>
          <a:p>
            <a:pPr lvl="1">
              <a:lnSpc>
                <a:spcPct val="200000"/>
              </a:lnSpc>
              <a:buFont typeface="Wingdings" pitchFamily="2" charset="2"/>
              <a:buChar char="v"/>
              <a:defRPr/>
            </a:pPr>
            <a:r>
              <a:rPr lang="es-AR" sz="2400" b="1" dirty="0"/>
              <a:t> mayor rigurosidad </a:t>
            </a:r>
            <a:r>
              <a:rPr lang="es-AR" sz="2400" b="1" dirty="0" smtClean="0"/>
              <a:t>para </a:t>
            </a:r>
            <a:r>
              <a:rPr lang="es-AR" sz="2400" b="1" dirty="0"/>
              <a:t>la estimación de crecidas, </a:t>
            </a:r>
            <a:endParaRPr lang="es-ES" sz="2400" b="1" dirty="0"/>
          </a:p>
          <a:p>
            <a:pPr lvl="1">
              <a:lnSpc>
                <a:spcPct val="200000"/>
              </a:lnSpc>
              <a:buFont typeface="Wingdings" pitchFamily="2" charset="2"/>
              <a:buChar char="v"/>
              <a:defRPr/>
            </a:pPr>
            <a:r>
              <a:rPr lang="es-AR" sz="2400" b="1" dirty="0"/>
              <a:t> mayores condicionantes de tipo socio-ambiental. </a:t>
            </a:r>
          </a:p>
          <a:p>
            <a:pPr lvl="1">
              <a:defRPr/>
            </a:pPr>
            <a:endParaRPr lang="es-ES" sz="2400" b="1"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83568" y="1844824"/>
            <a:ext cx="7776864" cy="2836912"/>
          </a:xfrm>
          <a:solidFill>
            <a:schemeClr val="tx2">
              <a:lumMod val="20000"/>
              <a:lumOff val="80000"/>
            </a:schemeClr>
          </a:solidFill>
        </p:spPr>
        <p:txBody>
          <a:bodyPr/>
          <a:lstStyle/>
          <a:p>
            <a:pPr marL="342900" lvl="1" indent="-342900">
              <a:lnSpc>
                <a:spcPct val="150000"/>
              </a:lnSpc>
              <a:buFont typeface="Wingdings" pitchFamily="2" charset="2"/>
              <a:buChar char="q"/>
            </a:pPr>
            <a:r>
              <a:rPr lang="es-ES" sz="2400" b="1" dirty="0" smtClean="0">
                <a:latin typeface="Arial" pitchFamily="34" charset="0"/>
                <a:cs typeface="Arial" pitchFamily="34" charset="0"/>
              </a:rPr>
              <a:t>Está visto que es el Estado </a:t>
            </a:r>
            <a:r>
              <a:rPr lang="es-AR" sz="2400" b="1" dirty="0" smtClean="0">
                <a:latin typeface="Arial" pitchFamily="34" charset="0"/>
                <a:cs typeface="Arial" pitchFamily="34" charset="0"/>
              </a:rPr>
              <a:t>el que debe tomar a su cargo la revisión y actualización de la mayoría de tales estudios, ya que después del proceso de privatización ningún inversor privado manifestó interés por el tema.</a:t>
            </a:r>
            <a:endParaRPr lang="es-ES" sz="2400" b="1" dirty="0" smtClean="0">
              <a:latin typeface="Arial" pitchFamily="34" charset="0"/>
              <a:cs typeface="Arial" pitchFamily="34" charset="0"/>
            </a:endParaRPr>
          </a:p>
          <a:p>
            <a:endParaRPr lang="es-ES" dirty="0"/>
          </a:p>
        </p:txBody>
      </p:sp>
      <p:sp>
        <p:nvSpPr>
          <p:cNvPr id="5" name="4 Marcador de número de diapositiva"/>
          <p:cNvSpPr>
            <a:spLocks noGrp="1"/>
          </p:cNvSpPr>
          <p:nvPr>
            <p:ph type="sldNum" sz="quarter" idx="12"/>
          </p:nvPr>
        </p:nvSpPr>
        <p:spPr/>
        <p:txBody>
          <a:bodyPr/>
          <a:lstStyle/>
          <a:p>
            <a:pPr>
              <a:defRPr/>
            </a:pPr>
            <a:fld id="{11AF508F-BF6B-4BA9-A158-8EBC7EBB8F30}" type="slidenum">
              <a:rPr lang="es-ES" smtClean="0"/>
              <a:pPr>
                <a:defRPr/>
              </a:pPr>
              <a:t>36</a:t>
            </a:fld>
            <a:endParaRPr lang="es-E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5842E666-F24E-4B1C-B4B0-0472E5B18D16}" type="slidenum">
              <a:rPr lang="es-ES"/>
              <a:pPr>
                <a:defRPr/>
              </a:pPr>
              <a:t>37</a:t>
            </a:fld>
            <a:endParaRPr lang="es-ES"/>
          </a:p>
        </p:txBody>
      </p:sp>
      <p:pic>
        <p:nvPicPr>
          <p:cNvPr id="1026" name="Picture 2"/>
          <p:cNvPicPr>
            <a:picLocks noChangeAspect="1" noChangeArrowheads="1"/>
          </p:cNvPicPr>
          <p:nvPr/>
        </p:nvPicPr>
        <p:blipFill>
          <a:blip r:embed="rId2" cstate="print"/>
          <a:srcRect/>
          <a:stretch>
            <a:fillRect/>
          </a:stretch>
        </p:blipFill>
        <p:spPr bwMode="auto">
          <a:xfrm>
            <a:off x="2339752" y="50381"/>
            <a:ext cx="4608512" cy="6762995"/>
          </a:xfrm>
          <a:prstGeom prst="rect">
            <a:avLst/>
          </a:prstGeom>
          <a:solidFill>
            <a:schemeClr val="bg2">
              <a:lumMod val="90000"/>
            </a:schemeClr>
          </a:solidFill>
          <a:ln w="9525">
            <a:noFill/>
            <a:miter lim="800000"/>
            <a:headEnd/>
            <a:tailEnd/>
          </a:ln>
          <a:effec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pPr>
              <a:defRPr/>
            </a:pPr>
            <a:fld id="{11AF508F-BF6B-4BA9-A158-8EBC7EBB8F30}" type="slidenum">
              <a:rPr lang="es-ES" smtClean="0"/>
              <a:pPr>
                <a:defRPr/>
              </a:pPr>
              <a:t>38</a:t>
            </a:fld>
            <a:endParaRPr lang="es-ES"/>
          </a:p>
        </p:txBody>
      </p:sp>
      <p:pic>
        <p:nvPicPr>
          <p:cNvPr id="3073" name="Picture 1"/>
          <p:cNvPicPr>
            <a:picLocks noChangeAspect="1" noChangeArrowheads="1"/>
          </p:cNvPicPr>
          <p:nvPr/>
        </p:nvPicPr>
        <p:blipFill>
          <a:blip r:embed="rId2" cstate="print"/>
          <a:srcRect/>
          <a:stretch>
            <a:fillRect/>
          </a:stretch>
        </p:blipFill>
        <p:spPr bwMode="auto">
          <a:xfrm>
            <a:off x="2123728" y="27384"/>
            <a:ext cx="4736150" cy="6785992"/>
          </a:xfrm>
          <a:prstGeom prst="rect">
            <a:avLst/>
          </a:prstGeom>
          <a:solidFill>
            <a:schemeClr val="bg2">
              <a:lumMod val="90000"/>
            </a:schemeClr>
          </a:solidFill>
          <a:ln w="9525">
            <a:noFill/>
            <a:miter lim="800000"/>
            <a:headEnd/>
            <a:tailEnd/>
          </a:ln>
          <a:effec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pPr>
              <a:defRPr/>
            </a:pPr>
            <a:fld id="{11AF508F-BF6B-4BA9-A158-8EBC7EBB8F30}" type="slidenum">
              <a:rPr lang="es-ES" smtClean="0"/>
              <a:pPr>
                <a:defRPr/>
              </a:pPr>
              <a:t>39</a:t>
            </a:fld>
            <a:endParaRPr lang="es-ES"/>
          </a:p>
        </p:txBody>
      </p:sp>
      <p:pic>
        <p:nvPicPr>
          <p:cNvPr id="2049" name="Picture 1"/>
          <p:cNvPicPr>
            <a:picLocks noChangeAspect="1" noChangeArrowheads="1"/>
          </p:cNvPicPr>
          <p:nvPr/>
        </p:nvPicPr>
        <p:blipFill>
          <a:blip r:embed="rId2" cstate="print"/>
          <a:srcRect/>
          <a:stretch>
            <a:fillRect/>
          </a:stretch>
        </p:blipFill>
        <p:spPr bwMode="auto">
          <a:xfrm>
            <a:off x="1979712" y="548680"/>
            <a:ext cx="4817990" cy="3312368"/>
          </a:xfrm>
          <a:prstGeom prst="rect">
            <a:avLst/>
          </a:prstGeom>
          <a:solidFill>
            <a:schemeClr val="bg2">
              <a:lumMod val="90000"/>
            </a:schemeClr>
          </a:solid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pPr>
              <a:defRPr/>
            </a:pPr>
            <a:fld id="{97220DE2-FF8A-41DD-A606-B21FFB7F3FED}" type="slidenum">
              <a:rPr lang="es-ES" smtClean="0"/>
              <a:pPr>
                <a:defRPr/>
              </a:pPr>
              <a:t>4</a:t>
            </a:fld>
            <a:endParaRPr lang="es-ES"/>
          </a:p>
        </p:txBody>
      </p:sp>
      <p:sp>
        <p:nvSpPr>
          <p:cNvPr id="5123" name="1 Título"/>
          <p:cNvSpPr>
            <a:spLocks noGrp="1"/>
          </p:cNvSpPr>
          <p:nvPr>
            <p:ph type="title"/>
          </p:nvPr>
        </p:nvSpPr>
        <p:spPr>
          <a:xfrm>
            <a:off x="1979613" y="2565400"/>
            <a:ext cx="5184775" cy="1501775"/>
          </a:xfrm>
          <a:solidFill>
            <a:srgbClr val="00B050"/>
          </a:solidFill>
          <a:ln w="38100">
            <a:solidFill>
              <a:srgbClr val="00B050"/>
            </a:solidFill>
          </a:ln>
        </p:spPr>
        <p:txBody>
          <a:bodyPr/>
          <a:lstStyle/>
          <a:p>
            <a:pPr eaLnBrk="1" hangingPunct="1">
              <a:lnSpc>
                <a:spcPct val="150000"/>
              </a:lnSpc>
            </a:pPr>
            <a:r>
              <a:rPr lang="es-ES" sz="2800" b="1" smtClean="0">
                <a:solidFill>
                  <a:schemeClr val="bg1"/>
                </a:solidFill>
                <a:latin typeface="Arial" charset="0"/>
                <a:cs typeface="Arial" charset="0"/>
              </a:rPr>
              <a:t>LOS APROVECHAMIENTOS HIDROELECTRICOS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pPr>
              <a:defRPr/>
            </a:pPr>
            <a:fld id="{2DDF24C1-64F8-4B6F-841E-C7469A5446E5}" type="slidenum">
              <a:rPr lang="es-ES" smtClean="0"/>
              <a:pPr>
                <a:defRPr/>
              </a:pPr>
              <a:t>40</a:t>
            </a:fld>
            <a:endParaRPr lang="es-ES"/>
          </a:p>
        </p:txBody>
      </p:sp>
      <p:sp>
        <p:nvSpPr>
          <p:cNvPr id="6" name="5 Título"/>
          <p:cNvSpPr txBox="1">
            <a:spLocks noGrp="1"/>
          </p:cNvSpPr>
          <p:nvPr>
            <p:ph type="title"/>
          </p:nvPr>
        </p:nvSpPr>
        <p:spPr>
          <a:xfrm>
            <a:off x="1548730" y="476672"/>
            <a:ext cx="5543550" cy="339725"/>
          </a:xfrm>
          <a:solidFill>
            <a:schemeClr val="accent6">
              <a:lumMod val="40000"/>
              <a:lumOff val="60000"/>
            </a:schemeClr>
          </a:solidFill>
        </p:spPr>
        <p:txBody>
          <a:bodyPr rtlCol="0">
            <a:spAutoFit/>
          </a:bodyPr>
          <a:lstStyle/>
          <a:p>
            <a:pPr>
              <a:defRPr/>
            </a:pPr>
            <a:r>
              <a:rPr lang="es-ES" sz="1600" b="1" dirty="0" smtClean="0">
                <a:latin typeface="Arial" pitchFamily="34" charset="0"/>
                <a:cs typeface="Arial" pitchFamily="34" charset="0"/>
              </a:rPr>
              <a:t>PROYECTOS HIDROELECTRICOS DE MAYOR INTERES</a:t>
            </a:r>
            <a:endParaRPr lang="es-ES" sz="1600" b="1" dirty="0">
              <a:latin typeface="Arial" pitchFamily="34" charset="0"/>
              <a:cs typeface="Arial" pitchFamily="34" charset="0"/>
            </a:endParaRPr>
          </a:p>
        </p:txBody>
      </p:sp>
      <p:pic>
        <p:nvPicPr>
          <p:cNvPr id="68610" name="Picture 2"/>
          <p:cNvPicPr>
            <a:picLocks noChangeAspect="1" noChangeArrowheads="1"/>
          </p:cNvPicPr>
          <p:nvPr/>
        </p:nvPicPr>
        <p:blipFill>
          <a:blip r:embed="rId2" cstate="print"/>
          <a:srcRect/>
          <a:stretch>
            <a:fillRect/>
          </a:stretch>
        </p:blipFill>
        <p:spPr bwMode="auto">
          <a:xfrm>
            <a:off x="1476375" y="1052736"/>
            <a:ext cx="5775325" cy="2941637"/>
          </a:xfrm>
          <a:prstGeom prst="rect">
            <a:avLst/>
          </a:prstGeom>
          <a:solidFill>
            <a:schemeClr val="accent6">
              <a:lumMod val="20000"/>
              <a:lumOff val="80000"/>
            </a:schemeClr>
          </a:solidFill>
          <a:ln w="9525">
            <a:noFill/>
            <a:miter lim="800000"/>
            <a:headEnd/>
            <a:tailEnd/>
          </a:ln>
          <a:effectLst/>
        </p:spPr>
      </p:pic>
      <p:sp>
        <p:nvSpPr>
          <p:cNvPr id="8" name="7 CuadroTexto"/>
          <p:cNvSpPr txBox="1"/>
          <p:nvPr/>
        </p:nvSpPr>
        <p:spPr>
          <a:xfrm>
            <a:off x="899592" y="4365104"/>
            <a:ext cx="7272808" cy="1754326"/>
          </a:xfrm>
          <a:prstGeom prst="rect">
            <a:avLst/>
          </a:prstGeom>
          <a:solidFill>
            <a:schemeClr val="accent6">
              <a:lumMod val="40000"/>
              <a:lumOff val="60000"/>
            </a:schemeClr>
          </a:solidFill>
        </p:spPr>
        <p:txBody>
          <a:bodyPr wrap="square">
            <a:spAutoFit/>
          </a:bodyPr>
          <a:lstStyle/>
          <a:p>
            <a:pPr>
              <a:lnSpc>
                <a:spcPct val="150000"/>
              </a:lnSpc>
              <a:defRPr/>
            </a:pPr>
            <a:r>
              <a:rPr lang="es-ES" b="1" dirty="0" smtClean="0"/>
              <a:t>Si solo dispusiésemos de </a:t>
            </a:r>
            <a:r>
              <a:rPr lang="es-ES" b="1" dirty="0"/>
              <a:t>estos proyectos, al año 2030 </a:t>
            </a:r>
            <a:r>
              <a:rPr lang="es-ES" b="1" dirty="0" smtClean="0"/>
              <a:t>se podría </a:t>
            </a:r>
            <a:r>
              <a:rPr lang="es-ES" b="1" dirty="0"/>
              <a:t>cubrir </a:t>
            </a:r>
            <a:r>
              <a:rPr lang="es-ES" b="1" dirty="0" smtClean="0"/>
              <a:t>nada más que un </a:t>
            </a:r>
            <a:r>
              <a:rPr lang="es-ES" b="1" dirty="0"/>
              <a:t>incremento de la demanda </a:t>
            </a:r>
            <a:r>
              <a:rPr lang="es-ES" b="1" dirty="0" smtClean="0"/>
              <a:t>de energía del </a:t>
            </a:r>
            <a:r>
              <a:rPr lang="es-ES" b="1" dirty="0"/>
              <a:t>orden del 4% </a:t>
            </a:r>
            <a:r>
              <a:rPr lang="es-ES" b="1" dirty="0" err="1"/>
              <a:t>a.a</a:t>
            </a:r>
            <a:r>
              <a:rPr lang="es-ES" b="1" dirty="0" err="1" smtClean="0"/>
              <a:t>.</a:t>
            </a:r>
            <a:r>
              <a:rPr lang="es-ES" b="1" dirty="0" smtClean="0"/>
              <a:t>, penalizando así la </a:t>
            </a:r>
            <a:r>
              <a:rPr lang="es-ES" b="1" dirty="0"/>
              <a:t>participación </a:t>
            </a:r>
            <a:r>
              <a:rPr lang="es-ES" b="1" dirty="0" smtClean="0"/>
              <a:t>de las fuentes hídricas </a:t>
            </a:r>
            <a:r>
              <a:rPr lang="es-ES" b="1" dirty="0"/>
              <a:t>en la matriz </a:t>
            </a:r>
            <a:r>
              <a:rPr lang="es-ES" b="1" dirty="0" smtClean="0"/>
              <a:t>eléctrica al reducirlas a un 35%.</a:t>
            </a:r>
            <a:endParaRPr lang="es-ES" b="1"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pPr>
              <a:defRPr/>
            </a:pPr>
            <a:fld id="{4E8694AF-3117-46F4-9136-DD545399470A}" type="slidenum">
              <a:rPr lang="es-ES" smtClean="0"/>
              <a:pPr>
                <a:defRPr/>
              </a:pPr>
              <a:t>41</a:t>
            </a:fld>
            <a:endParaRPr lang="es-ES"/>
          </a:p>
        </p:txBody>
      </p:sp>
      <p:pic>
        <p:nvPicPr>
          <p:cNvPr id="67586" name="Picture 2"/>
          <p:cNvPicPr>
            <a:picLocks noGrp="1" noChangeAspect="1" noChangeArrowheads="1"/>
          </p:cNvPicPr>
          <p:nvPr>
            <p:ph idx="1"/>
          </p:nvPr>
        </p:nvPicPr>
        <p:blipFill>
          <a:blip r:embed="rId2" cstate="print"/>
          <a:srcRect/>
          <a:stretch>
            <a:fillRect/>
          </a:stretch>
        </p:blipFill>
        <p:spPr>
          <a:xfrm>
            <a:off x="1835150" y="2060575"/>
            <a:ext cx="5103813" cy="2389188"/>
          </a:xfrm>
          <a:solidFill>
            <a:schemeClr val="accent6">
              <a:lumMod val="20000"/>
              <a:lumOff val="80000"/>
            </a:schemeClr>
          </a:solidFill>
        </p:spPr>
      </p:pic>
      <p:sp>
        <p:nvSpPr>
          <p:cNvPr id="38916" name="6 CuadroTexto"/>
          <p:cNvSpPr txBox="1">
            <a:spLocks noChangeArrowheads="1"/>
          </p:cNvSpPr>
          <p:nvPr/>
        </p:nvSpPr>
        <p:spPr bwMode="auto">
          <a:xfrm>
            <a:off x="2124075" y="1557338"/>
            <a:ext cx="4392613" cy="338137"/>
          </a:xfrm>
          <a:prstGeom prst="rect">
            <a:avLst/>
          </a:prstGeom>
          <a:noFill/>
          <a:ln w="9525">
            <a:noFill/>
            <a:miter lim="800000"/>
            <a:headEnd/>
            <a:tailEnd/>
          </a:ln>
        </p:spPr>
        <p:txBody>
          <a:bodyPr>
            <a:spAutoFit/>
          </a:bodyPr>
          <a:lstStyle/>
          <a:p>
            <a:r>
              <a:rPr lang="es-ES" sz="1600" b="1"/>
              <a:t>RESTO DE PROYECTOS SELECCIONADOS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DDA7ED2E-B822-4E8F-9A7A-2276EF06CA90}" type="slidenum">
              <a:rPr lang="es-ES"/>
              <a:pPr>
                <a:defRPr/>
              </a:pPr>
              <a:t>42</a:t>
            </a:fld>
            <a:endParaRPr lang="es-ES"/>
          </a:p>
        </p:txBody>
      </p:sp>
      <p:pic>
        <p:nvPicPr>
          <p:cNvPr id="36867" name="Picture 4"/>
          <p:cNvPicPr>
            <a:picLocks noChangeAspect="1" noChangeArrowheads="1"/>
          </p:cNvPicPr>
          <p:nvPr/>
        </p:nvPicPr>
        <p:blipFill>
          <a:blip r:embed="rId2" cstate="print"/>
          <a:srcRect/>
          <a:stretch>
            <a:fillRect/>
          </a:stretch>
        </p:blipFill>
        <p:spPr bwMode="auto">
          <a:xfrm>
            <a:off x="216024" y="116632"/>
            <a:ext cx="8748464" cy="6598104"/>
          </a:xfrm>
          <a:prstGeom prst="rect">
            <a:avLst/>
          </a:prstGeom>
          <a:solidFill>
            <a:schemeClr val="accent6">
              <a:lumMod val="20000"/>
              <a:lumOff val="80000"/>
            </a:schemeClr>
          </a:solidFill>
          <a:ln w="9525">
            <a:no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ubtítulo"/>
          <p:cNvSpPr>
            <a:spLocks noGrp="1"/>
          </p:cNvSpPr>
          <p:nvPr>
            <p:ph type="subTitle" idx="1"/>
          </p:nvPr>
        </p:nvSpPr>
        <p:spPr>
          <a:xfrm>
            <a:off x="179388" y="981075"/>
            <a:ext cx="8820150" cy="5472113"/>
          </a:xfrm>
          <a:solidFill>
            <a:schemeClr val="accent1">
              <a:lumMod val="20000"/>
              <a:lumOff val="80000"/>
            </a:schemeClr>
          </a:solidFill>
        </p:spPr>
        <p:txBody>
          <a:bodyPr rtlCol="0">
            <a:noAutofit/>
          </a:bodyPr>
          <a:lstStyle/>
          <a:p>
            <a:pPr algn="l" eaLnBrk="1" fontAlgn="auto" hangingPunct="1">
              <a:lnSpc>
                <a:spcPct val="150000"/>
              </a:lnSpc>
              <a:spcAft>
                <a:spcPts val="0"/>
              </a:spcAft>
              <a:buFont typeface="Arial" pitchFamily="34" charset="0"/>
              <a:buNone/>
              <a:defRPr/>
            </a:pPr>
            <a:r>
              <a:rPr lang="es-AR" sz="2400" b="1" dirty="0" smtClean="0">
                <a:solidFill>
                  <a:schemeClr val="tx1"/>
                </a:solidFill>
                <a:latin typeface="Arial" pitchFamily="34" charset="0"/>
                <a:cs typeface="Arial" pitchFamily="34" charset="0"/>
              </a:rPr>
              <a:t>La Secretaría de Energía de la Nación creó el Programa Nacional de Obras Hidroeléctricas al cual se incorporaron los siguientes proyectos:</a:t>
            </a:r>
          </a:p>
          <a:p>
            <a:pPr algn="l" eaLnBrk="1" fontAlgn="auto" hangingPunct="1">
              <a:spcAft>
                <a:spcPts val="0"/>
              </a:spcAft>
              <a:buFont typeface="Arial" pitchFamily="34" charset="0"/>
              <a:buNone/>
              <a:defRPr/>
            </a:pPr>
            <a:endParaRPr lang="es-AR" sz="2400" b="1" dirty="0" smtClean="0">
              <a:solidFill>
                <a:schemeClr val="tx1"/>
              </a:solidFill>
              <a:latin typeface="Arial" pitchFamily="34" charset="0"/>
              <a:cs typeface="Arial" pitchFamily="34" charset="0"/>
            </a:endParaRPr>
          </a:p>
          <a:p>
            <a:pPr lvl="1" algn="l" eaLnBrk="1" fontAlgn="auto" hangingPunct="1">
              <a:lnSpc>
                <a:spcPct val="150000"/>
              </a:lnSpc>
              <a:spcAft>
                <a:spcPts val="0"/>
              </a:spcAft>
              <a:buFont typeface="Wingdings" pitchFamily="2" charset="2"/>
              <a:buChar char="ü"/>
              <a:defRPr/>
            </a:pPr>
            <a:r>
              <a:rPr lang="es-AR" sz="2400" b="1" dirty="0" smtClean="0">
                <a:solidFill>
                  <a:schemeClr val="tx1"/>
                </a:solidFill>
                <a:latin typeface="Arial" pitchFamily="34" charset="0"/>
                <a:cs typeface="Arial" pitchFamily="34" charset="0"/>
              </a:rPr>
              <a:t> Aprovechamiento Hidroeléctrico Punta Negra (en      construcción desde enero de 2010),</a:t>
            </a:r>
          </a:p>
          <a:p>
            <a:pPr lvl="1" algn="l" eaLnBrk="1" fontAlgn="auto" hangingPunct="1">
              <a:lnSpc>
                <a:spcPct val="150000"/>
              </a:lnSpc>
              <a:spcAft>
                <a:spcPts val="0"/>
              </a:spcAft>
              <a:buFont typeface="Wingdings" pitchFamily="2" charset="2"/>
              <a:buChar char="ü"/>
              <a:defRPr/>
            </a:pPr>
            <a:r>
              <a:rPr lang="es-AR" sz="2400" b="1" dirty="0" smtClean="0">
                <a:solidFill>
                  <a:schemeClr val="tx1"/>
                </a:solidFill>
                <a:latin typeface="Arial" pitchFamily="34" charset="0"/>
                <a:cs typeface="Arial" pitchFamily="34" charset="0"/>
              </a:rPr>
              <a:t> Aprovechamiento Multipropósito Los Blancos I y II,</a:t>
            </a:r>
          </a:p>
          <a:p>
            <a:pPr lvl="1" algn="l" eaLnBrk="1" fontAlgn="auto" hangingPunct="1">
              <a:lnSpc>
                <a:spcPct val="150000"/>
              </a:lnSpc>
              <a:spcAft>
                <a:spcPts val="0"/>
              </a:spcAft>
              <a:buFont typeface="Wingdings" pitchFamily="2" charset="2"/>
              <a:buChar char="ü"/>
              <a:defRPr/>
            </a:pPr>
            <a:r>
              <a:rPr lang="es-AR" sz="2400" b="1" dirty="0" smtClean="0">
                <a:solidFill>
                  <a:schemeClr val="tx1"/>
                </a:solidFill>
                <a:latin typeface="Arial" pitchFamily="34" charset="0"/>
                <a:cs typeface="Arial" pitchFamily="34" charset="0"/>
              </a:rPr>
              <a:t> Complejo Hidroeléctrico Cóndor Cliff - La Barrancosa,</a:t>
            </a:r>
          </a:p>
          <a:p>
            <a:pPr lvl="1" algn="l" eaLnBrk="1" fontAlgn="auto" hangingPunct="1">
              <a:lnSpc>
                <a:spcPct val="150000"/>
              </a:lnSpc>
              <a:spcAft>
                <a:spcPts val="0"/>
              </a:spcAft>
              <a:buFont typeface="Wingdings" pitchFamily="2" charset="2"/>
              <a:buChar char="ü"/>
              <a:defRPr/>
            </a:pPr>
            <a:r>
              <a:rPr lang="es-AR" sz="2400" b="1" dirty="0" smtClean="0">
                <a:solidFill>
                  <a:schemeClr val="tx1"/>
                </a:solidFill>
                <a:latin typeface="Arial" pitchFamily="34" charset="0"/>
                <a:cs typeface="Arial" pitchFamily="34" charset="0"/>
              </a:rPr>
              <a:t> Aprovechamiento Multipropósito </a:t>
            </a:r>
            <a:r>
              <a:rPr lang="es-AR" sz="2400" b="1" dirty="0" err="1" smtClean="0">
                <a:solidFill>
                  <a:schemeClr val="tx1"/>
                </a:solidFill>
                <a:latin typeface="Arial" pitchFamily="34" charset="0"/>
                <a:cs typeface="Arial" pitchFamily="34" charset="0"/>
              </a:rPr>
              <a:t>Chihuido</a:t>
            </a:r>
            <a:r>
              <a:rPr lang="es-AR" sz="2400" b="1" dirty="0" smtClean="0">
                <a:solidFill>
                  <a:schemeClr val="tx1"/>
                </a:solidFill>
                <a:latin typeface="Arial" pitchFamily="34" charset="0"/>
                <a:cs typeface="Arial" pitchFamily="34" charset="0"/>
              </a:rPr>
              <a:t> I</a:t>
            </a:r>
            <a:endParaRPr lang="es-ES" sz="2400" b="1" dirty="0" smtClean="0">
              <a:solidFill>
                <a:schemeClr val="tx1"/>
              </a:solidFill>
              <a:latin typeface="Arial" pitchFamily="34" charset="0"/>
              <a:cs typeface="Arial" pitchFamily="34" charset="0"/>
            </a:endParaRPr>
          </a:p>
        </p:txBody>
      </p:sp>
      <p:sp>
        <p:nvSpPr>
          <p:cNvPr id="5" name="4 CuadroTexto"/>
          <p:cNvSpPr txBox="1"/>
          <p:nvPr/>
        </p:nvSpPr>
        <p:spPr>
          <a:xfrm>
            <a:off x="71438" y="188913"/>
            <a:ext cx="8964612" cy="461962"/>
          </a:xfrm>
          <a:prstGeom prst="rect">
            <a:avLst/>
          </a:prstGeom>
          <a:solidFill>
            <a:srgbClr val="0070C0"/>
          </a:solidFill>
        </p:spPr>
        <p:txBody>
          <a:bodyPr>
            <a:spAutoFit/>
          </a:bodyPr>
          <a:lstStyle/>
          <a:p>
            <a:pPr algn="ctr">
              <a:defRPr/>
            </a:pPr>
            <a:r>
              <a:rPr lang="es-AR" sz="2400" b="1" spc="-150" dirty="0">
                <a:solidFill>
                  <a:schemeClr val="bg1"/>
                </a:solidFill>
              </a:rPr>
              <a:t>LICITACIONES DE PROYECTOS HIDROELECTRICOS EN MARCHA</a:t>
            </a:r>
            <a:endParaRPr lang="es-ES" sz="2400" spc="-150" dirty="0">
              <a:solidFill>
                <a:schemeClr val="bg1"/>
              </a:solidFill>
            </a:endParaRPr>
          </a:p>
        </p:txBody>
      </p:sp>
    </p:spTree>
  </p:cSld>
  <p:clrMapOvr>
    <a:masterClrMapping/>
  </p:clrMapOvr>
  <p:transition>
    <p:dissolv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Título"/>
          <p:cNvSpPr>
            <a:spLocks noGrp="1"/>
          </p:cNvSpPr>
          <p:nvPr>
            <p:ph type="title"/>
          </p:nvPr>
        </p:nvSpPr>
        <p:spPr>
          <a:xfrm>
            <a:off x="1476375" y="412750"/>
            <a:ext cx="6286500" cy="784225"/>
          </a:xfrm>
          <a:solidFill>
            <a:srgbClr val="00B050"/>
          </a:solidFill>
        </p:spPr>
        <p:txBody>
          <a:bodyPr/>
          <a:lstStyle/>
          <a:p>
            <a:pPr eaLnBrk="1" hangingPunct="1"/>
            <a:r>
              <a:rPr lang="es-ES" sz="2400" b="1" smtClean="0">
                <a:solidFill>
                  <a:schemeClr val="bg1"/>
                </a:solidFill>
                <a:latin typeface="Arial" charset="0"/>
                <a:cs typeface="Arial" charset="0"/>
              </a:rPr>
              <a:t>ESTADO DE SITUACION DE PROYECTOS HIDROELECTRICOS LICITADOS</a:t>
            </a:r>
          </a:p>
        </p:txBody>
      </p:sp>
      <p:sp>
        <p:nvSpPr>
          <p:cNvPr id="29700" name="3 Marcador de número de diapositiva"/>
          <p:cNvSpPr>
            <a:spLocks noGrp="1"/>
          </p:cNvSpPr>
          <p:nvPr>
            <p:ph type="sldNum" sz="quarter" idx="12"/>
          </p:nvPr>
        </p:nvSpPr>
        <p:spPr/>
        <p:txBody>
          <a:bodyPr/>
          <a:lstStyle/>
          <a:p>
            <a:pPr>
              <a:defRPr/>
            </a:pPr>
            <a:fld id="{E9B55035-3EFF-4088-BC6D-34C149B49DE3}" type="slidenum">
              <a:rPr lang="es-ES"/>
              <a:pPr>
                <a:defRPr/>
              </a:pPr>
              <a:t>44</a:t>
            </a:fld>
            <a:endParaRPr lang="es-ES"/>
          </a:p>
        </p:txBody>
      </p:sp>
      <p:pic>
        <p:nvPicPr>
          <p:cNvPr id="1029" name="Picture 5"/>
          <p:cNvPicPr>
            <a:picLocks noChangeAspect="1" noChangeArrowheads="1"/>
          </p:cNvPicPr>
          <p:nvPr/>
        </p:nvPicPr>
        <p:blipFill>
          <a:blip r:embed="rId2" cstate="print"/>
          <a:srcRect/>
          <a:stretch>
            <a:fillRect/>
          </a:stretch>
        </p:blipFill>
        <p:spPr bwMode="auto">
          <a:xfrm>
            <a:off x="107504" y="1556792"/>
            <a:ext cx="8939848" cy="4680520"/>
          </a:xfrm>
          <a:prstGeom prst="rect">
            <a:avLst/>
          </a:prstGeom>
          <a:solidFill>
            <a:schemeClr val="accent1">
              <a:lumMod val="20000"/>
              <a:lumOff val="80000"/>
            </a:schemeClr>
          </a:solidFill>
          <a:ln w="9525">
            <a:noFill/>
            <a:miter lim="800000"/>
            <a:headEnd/>
            <a:tailEnd/>
          </a:ln>
          <a:effectLst/>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92275" y="2349500"/>
            <a:ext cx="5688013" cy="1366838"/>
          </a:xfrm>
          <a:solidFill>
            <a:schemeClr val="accent6">
              <a:lumMod val="50000"/>
            </a:schemeClr>
          </a:solidFill>
        </p:spPr>
        <p:txBody>
          <a:bodyPr rtlCol="0">
            <a:noAutofit/>
          </a:bodyPr>
          <a:lstStyle/>
          <a:p>
            <a:pPr eaLnBrk="1" fontAlgn="auto" hangingPunct="1">
              <a:lnSpc>
                <a:spcPct val="150000"/>
              </a:lnSpc>
              <a:spcAft>
                <a:spcPts val="0"/>
              </a:spcAft>
              <a:defRPr/>
            </a:pPr>
            <a:r>
              <a:rPr lang="es-AR" sz="2800" b="1" dirty="0" smtClean="0">
                <a:solidFill>
                  <a:schemeClr val="bg1"/>
                </a:solidFill>
                <a:latin typeface="Arial" pitchFamily="34" charset="0"/>
                <a:cs typeface="Arial" pitchFamily="34" charset="0"/>
              </a:rPr>
              <a:t>COSTEO DE LAS OBRAS Y FORMAS DE FINANCIAMIENTO</a:t>
            </a:r>
            <a:endParaRPr lang="es-ES" sz="2800" dirty="0" smtClean="0">
              <a:solidFill>
                <a:schemeClr val="bg1"/>
              </a:solidFill>
              <a:latin typeface="Arial" pitchFamily="34" charset="0"/>
              <a:cs typeface="Arial" pitchFamily="34" charset="0"/>
            </a:endParaRPr>
          </a:p>
        </p:txBody>
      </p:sp>
      <p:sp>
        <p:nvSpPr>
          <p:cNvPr id="4" name="3 Marcador de número de diapositiva"/>
          <p:cNvSpPr>
            <a:spLocks noGrp="1"/>
          </p:cNvSpPr>
          <p:nvPr>
            <p:ph type="sldNum" sz="quarter" idx="12"/>
          </p:nvPr>
        </p:nvSpPr>
        <p:spPr/>
        <p:txBody>
          <a:bodyPr/>
          <a:lstStyle/>
          <a:p>
            <a:pPr>
              <a:defRPr/>
            </a:pPr>
            <a:fld id="{2D021BFA-6917-40BC-9D70-C273D6290133}" type="slidenum">
              <a:rPr lang="es-ES"/>
              <a:pPr>
                <a:defRPr/>
              </a:pPr>
              <a:t>45</a:t>
            </a:fld>
            <a:endParaRPr lang="es-E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2 Subtítulo"/>
          <p:cNvSpPr>
            <a:spLocks noGrp="1"/>
          </p:cNvSpPr>
          <p:nvPr>
            <p:ph type="subTitle" idx="1"/>
          </p:nvPr>
        </p:nvSpPr>
        <p:spPr>
          <a:xfrm>
            <a:off x="0" y="792163"/>
            <a:ext cx="9144000" cy="6092825"/>
          </a:xfrm>
          <a:solidFill>
            <a:schemeClr val="accent6">
              <a:lumMod val="40000"/>
              <a:lumOff val="60000"/>
            </a:schemeClr>
          </a:solidFill>
        </p:spPr>
        <p:txBody>
          <a:bodyPr/>
          <a:lstStyle/>
          <a:p>
            <a:pPr algn="l" eaLnBrk="1" hangingPunct="1">
              <a:lnSpc>
                <a:spcPct val="150000"/>
              </a:lnSpc>
              <a:defRPr/>
            </a:pPr>
            <a:r>
              <a:rPr lang="es-AR" sz="2400" b="1" dirty="0" smtClean="0">
                <a:solidFill>
                  <a:schemeClr val="tx1"/>
                </a:solidFill>
                <a:latin typeface="Arial" charset="0"/>
                <a:cs typeface="Arial" charset="0"/>
              </a:rPr>
              <a:t>Surge</a:t>
            </a:r>
            <a:r>
              <a:rPr lang="es-ES" sz="2400" b="1" dirty="0" smtClean="0">
                <a:solidFill>
                  <a:schemeClr val="tx1"/>
                </a:solidFill>
                <a:latin typeface="Arial" charset="0"/>
                <a:cs typeface="Arial" charset="0"/>
              </a:rPr>
              <a:t> necesario </a:t>
            </a:r>
            <a:r>
              <a:rPr lang="es-AR" sz="2400" b="1" dirty="0" smtClean="0">
                <a:solidFill>
                  <a:schemeClr val="tx1"/>
                </a:solidFill>
                <a:latin typeface="Arial" charset="0"/>
                <a:cs typeface="Arial" charset="0"/>
              </a:rPr>
              <a:t>una adecuada apropiación de costos, no debe imputarse todo a la energía cuando hay otros </a:t>
            </a:r>
            <a:r>
              <a:rPr lang="es-AR" sz="2400" b="1" dirty="0" err="1" smtClean="0">
                <a:solidFill>
                  <a:schemeClr val="tx1"/>
                </a:solidFill>
                <a:latin typeface="Arial" charset="0"/>
                <a:cs typeface="Arial" charset="0"/>
              </a:rPr>
              <a:t>benefi-cios</a:t>
            </a:r>
            <a:r>
              <a:rPr lang="es-AR" sz="2400" b="1" dirty="0" smtClean="0">
                <a:solidFill>
                  <a:schemeClr val="tx1"/>
                </a:solidFill>
                <a:latin typeface="Arial" charset="0"/>
                <a:cs typeface="Arial" charset="0"/>
              </a:rPr>
              <a:t> que deben cuantificarse, tales como: </a:t>
            </a:r>
          </a:p>
          <a:p>
            <a:pPr algn="l" eaLnBrk="1" hangingPunct="1">
              <a:defRPr/>
            </a:pPr>
            <a:endParaRPr lang="es-AR" sz="2400" dirty="0" smtClean="0">
              <a:solidFill>
                <a:schemeClr val="tx1"/>
              </a:solidFill>
              <a:latin typeface="Arial" charset="0"/>
              <a:cs typeface="Arial" charset="0"/>
            </a:endParaRPr>
          </a:p>
          <a:p>
            <a:pPr algn="l" eaLnBrk="1" hangingPunct="1">
              <a:lnSpc>
                <a:spcPct val="150000"/>
              </a:lnSpc>
              <a:buClr>
                <a:srgbClr val="FF0000"/>
              </a:buClr>
              <a:buFont typeface="Wingdings" pitchFamily="2" charset="2"/>
              <a:buChar char="§"/>
              <a:defRPr/>
            </a:pPr>
            <a:r>
              <a:rPr lang="es-CO" sz="2400" dirty="0" smtClean="0">
                <a:solidFill>
                  <a:schemeClr val="tx1"/>
                </a:solidFill>
                <a:latin typeface="Arial" charset="0"/>
                <a:cs typeface="Arial" charset="0"/>
              </a:rPr>
              <a:t> </a:t>
            </a:r>
            <a:r>
              <a:rPr lang="es-CO" sz="2400" dirty="0" smtClean="0">
                <a:solidFill>
                  <a:srgbClr val="FF0000"/>
                </a:solidFill>
                <a:latin typeface="Arial" charset="0"/>
                <a:cs typeface="Arial" charset="0"/>
              </a:rPr>
              <a:t>provisión de agua para consumo humano, industrial y riego, </a:t>
            </a:r>
          </a:p>
          <a:p>
            <a:pPr algn="l" eaLnBrk="1" hangingPunct="1">
              <a:lnSpc>
                <a:spcPct val="150000"/>
              </a:lnSpc>
              <a:buClr>
                <a:srgbClr val="FF0000"/>
              </a:buClr>
              <a:buFont typeface="Wingdings" pitchFamily="2" charset="2"/>
              <a:buChar char="§"/>
              <a:defRPr/>
            </a:pPr>
            <a:r>
              <a:rPr lang="es-CO" sz="2400" dirty="0" smtClean="0">
                <a:solidFill>
                  <a:srgbClr val="FF0000"/>
                </a:solidFill>
                <a:latin typeface="Arial" charset="0"/>
                <a:cs typeface="Arial" charset="0"/>
              </a:rPr>
              <a:t> atenuación de las crecidas naturales del río, </a:t>
            </a:r>
          </a:p>
          <a:p>
            <a:pPr algn="l" eaLnBrk="1" hangingPunct="1">
              <a:lnSpc>
                <a:spcPct val="150000"/>
              </a:lnSpc>
              <a:buClr>
                <a:srgbClr val="FF0000"/>
              </a:buClr>
              <a:buFont typeface="Wingdings" pitchFamily="2" charset="2"/>
              <a:buChar char="§"/>
              <a:defRPr/>
            </a:pPr>
            <a:r>
              <a:rPr lang="es-CO" sz="2400" dirty="0" smtClean="0">
                <a:solidFill>
                  <a:srgbClr val="FF0000"/>
                </a:solidFill>
                <a:latin typeface="Arial" charset="0"/>
                <a:cs typeface="Arial" charset="0"/>
              </a:rPr>
              <a:t> solución de problemas de navegación fluvial, </a:t>
            </a:r>
          </a:p>
          <a:p>
            <a:pPr algn="l" eaLnBrk="1" hangingPunct="1">
              <a:lnSpc>
                <a:spcPct val="150000"/>
              </a:lnSpc>
              <a:buClr>
                <a:srgbClr val="FF0000"/>
              </a:buClr>
              <a:buFont typeface="Wingdings" pitchFamily="2" charset="2"/>
              <a:buChar char="§"/>
              <a:defRPr/>
            </a:pPr>
            <a:r>
              <a:rPr lang="es-CO" sz="2400" dirty="0" smtClean="0">
                <a:solidFill>
                  <a:srgbClr val="FF0000"/>
                </a:solidFill>
                <a:latin typeface="Arial" charset="0"/>
                <a:cs typeface="Arial" charset="0"/>
              </a:rPr>
              <a:t> revalorización de tierras anegables privadas y fiscales, </a:t>
            </a:r>
          </a:p>
          <a:p>
            <a:pPr algn="l" eaLnBrk="1" hangingPunct="1">
              <a:lnSpc>
                <a:spcPct val="150000"/>
              </a:lnSpc>
              <a:buClr>
                <a:srgbClr val="FF0000"/>
              </a:buClr>
              <a:buFont typeface="Wingdings" pitchFamily="2" charset="2"/>
              <a:buChar char="§"/>
              <a:defRPr/>
            </a:pPr>
            <a:r>
              <a:rPr lang="es-CO" sz="2400" dirty="0" smtClean="0">
                <a:solidFill>
                  <a:srgbClr val="FF0000"/>
                </a:solidFill>
                <a:latin typeface="Arial" charset="0"/>
                <a:cs typeface="Arial" charset="0"/>
              </a:rPr>
              <a:t> inmigración de recursos humanos por nueva fuente de trabajo, </a:t>
            </a:r>
          </a:p>
          <a:p>
            <a:pPr algn="l" eaLnBrk="1" hangingPunct="1">
              <a:lnSpc>
                <a:spcPct val="150000"/>
              </a:lnSpc>
              <a:buClr>
                <a:srgbClr val="FF0000"/>
              </a:buClr>
              <a:buFont typeface="Wingdings" pitchFamily="2" charset="2"/>
              <a:buChar char="§"/>
              <a:defRPr/>
            </a:pPr>
            <a:r>
              <a:rPr lang="es-CO" sz="2400" dirty="0" smtClean="0">
                <a:solidFill>
                  <a:srgbClr val="FF0000"/>
                </a:solidFill>
                <a:latin typeface="Arial" charset="0"/>
                <a:cs typeface="Arial" charset="0"/>
              </a:rPr>
              <a:t> oportunidades para el turismo y la recreación.</a:t>
            </a:r>
            <a:endParaRPr lang="es-ES" sz="2400" dirty="0" smtClean="0">
              <a:solidFill>
                <a:srgbClr val="FF0000"/>
              </a:solidFill>
              <a:latin typeface="Arial" charset="0"/>
              <a:cs typeface="Arial" charset="0"/>
            </a:endParaRPr>
          </a:p>
          <a:p>
            <a:pPr algn="l" eaLnBrk="1" hangingPunct="1">
              <a:lnSpc>
                <a:spcPct val="150000"/>
              </a:lnSpc>
              <a:defRPr/>
            </a:pPr>
            <a:endParaRPr lang="es-ES" sz="2400" b="1" dirty="0" smtClean="0">
              <a:solidFill>
                <a:schemeClr val="tx1"/>
              </a:solidFill>
              <a:latin typeface="Arial" charset="0"/>
              <a:cs typeface="Arial" charset="0"/>
            </a:endParaRPr>
          </a:p>
        </p:txBody>
      </p:sp>
      <p:sp>
        <p:nvSpPr>
          <p:cNvPr id="37891" name="4 CuadroTexto"/>
          <p:cNvSpPr txBox="1">
            <a:spLocks noChangeArrowheads="1"/>
          </p:cNvSpPr>
          <p:nvPr/>
        </p:nvSpPr>
        <p:spPr bwMode="auto">
          <a:xfrm>
            <a:off x="468313" y="115888"/>
            <a:ext cx="8143875" cy="523875"/>
          </a:xfrm>
          <a:prstGeom prst="rect">
            <a:avLst/>
          </a:prstGeom>
          <a:solidFill>
            <a:schemeClr val="accent6">
              <a:lumMod val="75000"/>
            </a:schemeClr>
          </a:solidFill>
          <a:ln w="9525">
            <a:noFill/>
            <a:miter lim="800000"/>
            <a:headEnd/>
            <a:tailEnd/>
          </a:ln>
        </p:spPr>
        <p:txBody>
          <a:bodyPr>
            <a:spAutoFit/>
          </a:bodyPr>
          <a:lstStyle/>
          <a:p>
            <a:pPr algn="ctr">
              <a:defRPr/>
            </a:pPr>
            <a:r>
              <a:rPr lang="es-ES" sz="2800" b="1" dirty="0">
                <a:solidFill>
                  <a:schemeClr val="bg1"/>
                </a:solidFill>
                <a:cs typeface="Arial" charset="0"/>
              </a:rPr>
              <a:t>APROPIACION ADECUADA DE LOS COSTOS</a:t>
            </a:r>
          </a:p>
        </p:txBody>
      </p:sp>
    </p:spTree>
  </p:cSld>
  <p:clrMapOvr>
    <a:masterClrMapping/>
  </p:clrMapOvr>
  <p:transition>
    <p:dissolv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Título"/>
          <p:cNvSpPr>
            <a:spLocks noGrp="1"/>
          </p:cNvSpPr>
          <p:nvPr>
            <p:ph type="title"/>
          </p:nvPr>
        </p:nvSpPr>
        <p:spPr>
          <a:xfrm>
            <a:off x="1176338" y="169863"/>
            <a:ext cx="6275387" cy="955675"/>
          </a:xfrm>
          <a:solidFill>
            <a:srgbClr val="00B050"/>
          </a:solidFill>
        </p:spPr>
        <p:txBody>
          <a:bodyPr/>
          <a:lstStyle/>
          <a:p>
            <a:pPr eaLnBrk="1" hangingPunct="1"/>
            <a:r>
              <a:rPr lang="es-CO" sz="2800" b="1" smtClean="0">
                <a:solidFill>
                  <a:schemeClr val="bg1"/>
                </a:solidFill>
                <a:latin typeface="Arial" charset="0"/>
                <a:cs typeface="Arial" charset="0"/>
              </a:rPr>
              <a:t>LA COMPONENTE AMBIENTAL DEL </a:t>
            </a:r>
            <a:br>
              <a:rPr lang="es-CO" sz="2800" b="1" smtClean="0">
                <a:solidFill>
                  <a:schemeClr val="bg1"/>
                </a:solidFill>
                <a:latin typeface="Arial" charset="0"/>
                <a:cs typeface="Arial" charset="0"/>
              </a:rPr>
            </a:br>
            <a:r>
              <a:rPr lang="es-CO" sz="2800" b="1" smtClean="0">
                <a:solidFill>
                  <a:schemeClr val="bg1"/>
                </a:solidFill>
                <a:latin typeface="Arial" charset="0"/>
                <a:cs typeface="Arial" charset="0"/>
              </a:rPr>
              <a:t>COSTO DE LOS PROYECTOS</a:t>
            </a:r>
            <a:endParaRPr lang="es-ES" sz="2800" b="1" smtClean="0">
              <a:solidFill>
                <a:schemeClr val="bg1"/>
              </a:solidFill>
              <a:latin typeface="Arial" charset="0"/>
              <a:cs typeface="Arial" charset="0"/>
            </a:endParaRPr>
          </a:p>
        </p:txBody>
      </p:sp>
      <p:sp>
        <p:nvSpPr>
          <p:cNvPr id="39939" name="2 Marcador de contenido"/>
          <p:cNvSpPr>
            <a:spLocks noGrp="1"/>
          </p:cNvSpPr>
          <p:nvPr>
            <p:ph idx="1"/>
          </p:nvPr>
        </p:nvSpPr>
        <p:spPr>
          <a:xfrm>
            <a:off x="179388" y="1268413"/>
            <a:ext cx="8721725" cy="5113337"/>
          </a:xfrm>
          <a:solidFill>
            <a:schemeClr val="accent3">
              <a:lumMod val="40000"/>
              <a:lumOff val="60000"/>
            </a:schemeClr>
          </a:solidFill>
        </p:spPr>
        <p:txBody>
          <a:bodyPr rtlCol="0">
            <a:noAutofit/>
          </a:bodyPr>
          <a:lstStyle/>
          <a:p>
            <a:pPr eaLnBrk="1" fontAlgn="auto" hangingPunct="1">
              <a:lnSpc>
                <a:spcPct val="160000"/>
              </a:lnSpc>
              <a:spcAft>
                <a:spcPts val="0"/>
              </a:spcAft>
              <a:buFont typeface="Wingdings" pitchFamily="2" charset="2"/>
              <a:buChar char="q"/>
              <a:defRPr/>
            </a:pPr>
            <a:r>
              <a:rPr lang="es-AR" sz="2400" b="1" dirty="0" smtClean="0">
                <a:latin typeface="Arial" charset="0"/>
                <a:cs typeface="Arial" charset="0"/>
              </a:rPr>
              <a:t>Los costos de los proyectos hidroeléctricos tienen en la actualidad un alto componente ambiental y social, que no pudo tenerse en cuenta en épocas pasadas cuando se desarrollaron los mismos. </a:t>
            </a:r>
          </a:p>
          <a:p>
            <a:pPr eaLnBrk="1" fontAlgn="auto" hangingPunct="1">
              <a:spcAft>
                <a:spcPts val="0"/>
              </a:spcAft>
              <a:buFont typeface="Arial" charset="0"/>
              <a:buNone/>
              <a:defRPr/>
            </a:pPr>
            <a:endParaRPr lang="es-AR" sz="2400" b="1" dirty="0" smtClean="0">
              <a:latin typeface="Arial" charset="0"/>
              <a:cs typeface="Arial" charset="0"/>
            </a:endParaRPr>
          </a:p>
          <a:p>
            <a:pPr eaLnBrk="1" fontAlgn="auto" hangingPunct="1">
              <a:lnSpc>
                <a:spcPct val="150000"/>
              </a:lnSpc>
              <a:spcAft>
                <a:spcPts val="0"/>
              </a:spcAft>
              <a:buFont typeface="Wingdings" pitchFamily="2" charset="2"/>
              <a:buChar char="q"/>
              <a:defRPr/>
            </a:pPr>
            <a:r>
              <a:rPr lang="es-AR" sz="2400" b="1" dirty="0" smtClean="0">
                <a:latin typeface="Arial" charset="0"/>
                <a:cs typeface="Arial" charset="0"/>
              </a:rPr>
              <a:t>Su costo está en el orden de 2.000 a 2.500 </a:t>
            </a:r>
            <a:r>
              <a:rPr lang="es-AR" sz="2400" b="1" dirty="0" err="1" smtClean="0">
                <a:latin typeface="Arial" charset="0"/>
                <a:cs typeface="Arial" charset="0"/>
              </a:rPr>
              <a:t>u$s</a:t>
            </a:r>
            <a:r>
              <a:rPr lang="es-AR" sz="2400" b="1" dirty="0" smtClean="0">
                <a:latin typeface="Arial" charset="0"/>
                <a:cs typeface="Arial" charset="0"/>
              </a:rPr>
              <a:t>/</a:t>
            </a:r>
            <a:r>
              <a:rPr lang="es-AR" sz="2400" b="1" dirty="0" err="1" smtClean="0">
                <a:latin typeface="Arial" charset="0"/>
                <a:cs typeface="Arial" charset="0"/>
              </a:rPr>
              <a:t>kW</a:t>
            </a:r>
            <a:r>
              <a:rPr lang="es-AR" sz="2400" b="1" dirty="0" smtClean="0">
                <a:latin typeface="Arial" charset="0"/>
                <a:cs typeface="Arial" charset="0"/>
              </a:rPr>
              <a:t> insta-lado, del mismo el 80% correspondería al aprovecha-miento mismo, y el 20% restante sería para atender la problemática ambiental y social.</a:t>
            </a:r>
          </a:p>
        </p:txBody>
      </p:sp>
      <p:sp>
        <p:nvSpPr>
          <p:cNvPr id="18436" name="3 Marcador de número de diapositiva"/>
          <p:cNvSpPr>
            <a:spLocks noGrp="1"/>
          </p:cNvSpPr>
          <p:nvPr>
            <p:ph type="sldNum" sz="quarter" idx="12"/>
          </p:nvPr>
        </p:nvSpPr>
        <p:spPr/>
        <p:txBody>
          <a:bodyPr/>
          <a:lstStyle/>
          <a:p>
            <a:pPr>
              <a:defRPr/>
            </a:pPr>
            <a:fld id="{2F8A1163-55ED-40BA-83E9-8D50D1005F62}" type="slidenum">
              <a:rPr lang="es-ES"/>
              <a:pPr>
                <a:defRPr/>
              </a:pPr>
              <a:t>47</a:t>
            </a:fld>
            <a:endParaRPr lang="es-E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Título"/>
          <p:cNvSpPr>
            <a:spLocks noGrp="1"/>
          </p:cNvSpPr>
          <p:nvPr>
            <p:ph type="ctrTitle"/>
          </p:nvPr>
        </p:nvSpPr>
        <p:spPr>
          <a:xfrm>
            <a:off x="1006475" y="336550"/>
            <a:ext cx="7021513" cy="571500"/>
          </a:xfrm>
          <a:solidFill>
            <a:schemeClr val="accent1">
              <a:lumMod val="75000"/>
            </a:schemeClr>
          </a:solidFill>
        </p:spPr>
        <p:txBody>
          <a:bodyPr rtlCol="0">
            <a:normAutofit/>
          </a:bodyPr>
          <a:lstStyle/>
          <a:p>
            <a:pPr eaLnBrk="1" fontAlgn="auto" hangingPunct="1">
              <a:spcAft>
                <a:spcPts val="0"/>
              </a:spcAft>
              <a:defRPr/>
            </a:pPr>
            <a:r>
              <a:rPr lang="es-AR" sz="2800" b="1" dirty="0" smtClean="0">
                <a:solidFill>
                  <a:schemeClr val="bg1"/>
                </a:solidFill>
                <a:latin typeface="Arial" charset="0"/>
                <a:cs typeface="Arial" charset="0"/>
              </a:rPr>
              <a:t>POSIBLE FORMA DE FINANCIAMIENTO</a:t>
            </a:r>
            <a:endParaRPr lang="es-ES" sz="1800" b="1" dirty="0" smtClean="0">
              <a:solidFill>
                <a:schemeClr val="bg1"/>
              </a:solidFill>
              <a:latin typeface="Arial" charset="0"/>
              <a:cs typeface="Arial" charset="0"/>
            </a:endParaRPr>
          </a:p>
        </p:txBody>
      </p:sp>
      <p:sp>
        <p:nvSpPr>
          <p:cNvPr id="40963" name="2 Subtítulo"/>
          <p:cNvSpPr>
            <a:spLocks noGrp="1"/>
          </p:cNvSpPr>
          <p:nvPr>
            <p:ph type="subTitle" idx="1"/>
          </p:nvPr>
        </p:nvSpPr>
        <p:spPr>
          <a:xfrm>
            <a:off x="755204" y="1556891"/>
            <a:ext cx="7705228" cy="3960341"/>
          </a:xfrm>
          <a:solidFill>
            <a:schemeClr val="tx2">
              <a:lumMod val="20000"/>
              <a:lumOff val="80000"/>
            </a:schemeClr>
          </a:solidFill>
        </p:spPr>
        <p:txBody>
          <a:bodyPr rtlCol="0">
            <a:normAutofit lnSpcReduction="10000"/>
          </a:bodyPr>
          <a:lstStyle/>
          <a:p>
            <a:pPr algn="l" eaLnBrk="1" fontAlgn="auto" hangingPunct="1">
              <a:lnSpc>
                <a:spcPct val="150000"/>
              </a:lnSpc>
              <a:spcBef>
                <a:spcPct val="0"/>
              </a:spcBef>
              <a:spcAft>
                <a:spcPts val="600"/>
              </a:spcAft>
              <a:defRPr/>
            </a:pPr>
            <a:r>
              <a:rPr lang="es-AR" sz="2400" b="1" dirty="0" smtClean="0">
                <a:solidFill>
                  <a:schemeClr val="tx1"/>
                </a:solidFill>
                <a:latin typeface="Arial" charset="0"/>
                <a:cs typeface="Arial" charset="0"/>
              </a:rPr>
              <a:t>Una forma puede ser i</a:t>
            </a:r>
            <a:r>
              <a:rPr lang="es-ES" sz="2400" b="1" dirty="0" err="1" smtClean="0">
                <a:solidFill>
                  <a:schemeClr val="tx1"/>
                </a:solidFill>
                <a:latin typeface="Arial" charset="0"/>
                <a:cs typeface="Arial" charset="0"/>
              </a:rPr>
              <a:t>mpulsar</a:t>
            </a:r>
            <a:r>
              <a:rPr lang="es-ES" sz="2400" b="1" dirty="0" smtClean="0">
                <a:solidFill>
                  <a:schemeClr val="tx1"/>
                </a:solidFill>
                <a:latin typeface="Arial" charset="0"/>
                <a:cs typeface="Arial" charset="0"/>
              </a:rPr>
              <a:t> nuevamente la crea-</a:t>
            </a:r>
            <a:r>
              <a:rPr lang="es-ES" sz="2400" b="1" dirty="0" err="1" smtClean="0">
                <a:solidFill>
                  <a:schemeClr val="tx1"/>
                </a:solidFill>
                <a:latin typeface="Arial" charset="0"/>
                <a:cs typeface="Arial" charset="0"/>
              </a:rPr>
              <a:t>ción</a:t>
            </a:r>
            <a:r>
              <a:rPr lang="es-ES" sz="2400" b="1" dirty="0" smtClean="0">
                <a:solidFill>
                  <a:schemeClr val="tx1"/>
                </a:solidFill>
                <a:latin typeface="Arial" charset="0"/>
                <a:cs typeface="Arial" charset="0"/>
              </a:rPr>
              <a:t> de fondos específicos mediante un cargo en las facturas de electricidad como lo fue el Fondo Chocón-Cerros Colorados.</a:t>
            </a:r>
          </a:p>
          <a:p>
            <a:pPr algn="l" eaLnBrk="1" fontAlgn="auto" hangingPunct="1">
              <a:spcBef>
                <a:spcPct val="0"/>
              </a:spcBef>
              <a:spcAft>
                <a:spcPts val="600"/>
              </a:spcAft>
              <a:buFont typeface="Arial" pitchFamily="34" charset="0"/>
              <a:buNone/>
              <a:defRPr/>
            </a:pPr>
            <a:endParaRPr lang="es-ES" sz="2400" b="1" dirty="0" smtClean="0">
              <a:solidFill>
                <a:schemeClr val="tx1"/>
              </a:solidFill>
              <a:latin typeface="Arial" charset="0"/>
              <a:cs typeface="Arial" charset="0"/>
            </a:endParaRPr>
          </a:p>
          <a:p>
            <a:pPr algn="l" eaLnBrk="1" fontAlgn="auto" hangingPunct="1">
              <a:lnSpc>
                <a:spcPct val="150000"/>
              </a:lnSpc>
              <a:spcBef>
                <a:spcPct val="0"/>
              </a:spcBef>
              <a:spcAft>
                <a:spcPts val="600"/>
              </a:spcAft>
              <a:defRPr/>
            </a:pPr>
            <a:r>
              <a:rPr lang="es-AR" sz="2400" b="1" dirty="0" smtClean="0">
                <a:solidFill>
                  <a:schemeClr val="tx1"/>
                </a:solidFill>
                <a:latin typeface="Arial" charset="0"/>
                <a:cs typeface="Arial" charset="0"/>
              </a:rPr>
              <a:t>La forma de financiamiento diseñada actualmente es del tipo PPP (Participación Público-Privada). </a:t>
            </a:r>
            <a:endParaRPr lang="es-ES" sz="2400" dirty="0" smtClean="0">
              <a:solidFill>
                <a:schemeClr val="tx1"/>
              </a:solidFill>
              <a:latin typeface="Arial" charset="0"/>
              <a:cs typeface="Arial" charset="0"/>
            </a:endParaRPr>
          </a:p>
          <a:p>
            <a:pPr algn="l" eaLnBrk="1" fontAlgn="auto" hangingPunct="1">
              <a:spcAft>
                <a:spcPts val="0"/>
              </a:spcAft>
              <a:buFont typeface="Arial" pitchFamily="34" charset="0"/>
              <a:buNone/>
              <a:defRPr/>
            </a:pPr>
            <a:endParaRPr lang="es-AR" sz="2400" dirty="0" smtClean="0">
              <a:solidFill>
                <a:schemeClr val="tx1"/>
              </a:solidFill>
            </a:endParaRPr>
          </a:p>
          <a:p>
            <a:pPr algn="l" eaLnBrk="1" fontAlgn="auto" hangingPunct="1">
              <a:spcAft>
                <a:spcPts val="0"/>
              </a:spcAft>
              <a:buFont typeface="Arial" pitchFamily="34" charset="0"/>
              <a:buNone/>
              <a:defRPr/>
            </a:pPr>
            <a:endParaRPr lang="es-AR" sz="2400" dirty="0" smtClean="0">
              <a:solidFill>
                <a:schemeClr val="tx1"/>
              </a:solidFill>
              <a:latin typeface="Arial" charset="0"/>
              <a:cs typeface="Arial" charset="0"/>
            </a:endParaRPr>
          </a:p>
        </p:txBody>
      </p:sp>
    </p:spTree>
  </p:cSld>
  <p:clrMapOvr>
    <a:masterClrMapping/>
  </p:clrMapOvr>
  <p:transition>
    <p:dissolv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2 Subtítulo"/>
          <p:cNvSpPr>
            <a:spLocks noGrp="1"/>
          </p:cNvSpPr>
          <p:nvPr>
            <p:ph type="subTitle" idx="1"/>
          </p:nvPr>
        </p:nvSpPr>
        <p:spPr>
          <a:xfrm>
            <a:off x="504056" y="288032"/>
            <a:ext cx="8172400" cy="6237312"/>
          </a:xfrm>
          <a:solidFill>
            <a:schemeClr val="accent1">
              <a:lumMod val="40000"/>
              <a:lumOff val="60000"/>
            </a:schemeClr>
          </a:solidFill>
        </p:spPr>
        <p:txBody>
          <a:bodyPr/>
          <a:lstStyle/>
          <a:p>
            <a:pPr eaLnBrk="1" hangingPunct="1">
              <a:defRPr/>
            </a:pPr>
            <a:r>
              <a:rPr lang="es-AR" sz="2400" b="1" dirty="0" smtClean="0">
                <a:solidFill>
                  <a:schemeClr val="tx1"/>
                </a:solidFill>
                <a:latin typeface="Arial" charset="0"/>
                <a:cs typeface="Arial" charset="0"/>
              </a:rPr>
              <a:t>Modalidad PPP:</a:t>
            </a:r>
          </a:p>
          <a:p>
            <a:pPr algn="l" eaLnBrk="1" hangingPunct="1">
              <a:defRPr/>
            </a:pPr>
            <a:endParaRPr lang="es-AR" sz="2400" dirty="0" smtClean="0">
              <a:solidFill>
                <a:schemeClr val="tx1"/>
              </a:solidFill>
              <a:latin typeface="Arial" charset="0"/>
              <a:cs typeface="Arial" charset="0"/>
            </a:endParaRPr>
          </a:p>
          <a:p>
            <a:pPr algn="l" eaLnBrk="1" hangingPunct="1">
              <a:buFont typeface="Wingdings" pitchFamily="2" charset="2"/>
              <a:buChar char="ü"/>
              <a:defRPr/>
            </a:pPr>
            <a:r>
              <a:rPr lang="es-AR" sz="2400" dirty="0" smtClean="0">
                <a:solidFill>
                  <a:schemeClr val="tx1"/>
                </a:solidFill>
                <a:latin typeface="Arial" charset="0"/>
                <a:cs typeface="Arial" charset="0"/>
              </a:rPr>
              <a:t> </a:t>
            </a:r>
            <a:r>
              <a:rPr lang="es-AR" sz="2400" b="1" dirty="0" smtClean="0">
                <a:solidFill>
                  <a:schemeClr val="tx1"/>
                </a:solidFill>
                <a:latin typeface="Arial" charset="0"/>
                <a:cs typeface="Arial" charset="0"/>
              </a:rPr>
              <a:t>El Estado Provincial aporta el recurso hídrico y el territorio, y al final de la Concesión se queda con la propiedad de la obra.</a:t>
            </a:r>
          </a:p>
          <a:p>
            <a:pPr algn="l" eaLnBrk="1" hangingPunct="1">
              <a:buFont typeface="Wingdings" pitchFamily="2" charset="2"/>
              <a:buChar char="ü"/>
              <a:defRPr/>
            </a:pPr>
            <a:endParaRPr lang="es-AR" sz="2400" b="1" dirty="0" smtClean="0">
              <a:solidFill>
                <a:schemeClr val="tx1"/>
              </a:solidFill>
              <a:latin typeface="Arial" charset="0"/>
              <a:cs typeface="Arial" charset="0"/>
            </a:endParaRPr>
          </a:p>
          <a:p>
            <a:pPr algn="l" eaLnBrk="1" hangingPunct="1">
              <a:buFont typeface="Wingdings" pitchFamily="2" charset="2"/>
              <a:buChar char="ü"/>
              <a:defRPr/>
            </a:pPr>
            <a:r>
              <a:rPr lang="es-AR" sz="2400" b="1" dirty="0" smtClean="0">
                <a:solidFill>
                  <a:schemeClr val="tx1"/>
                </a:solidFill>
                <a:latin typeface="Arial" charset="0"/>
                <a:cs typeface="Arial" charset="0"/>
              </a:rPr>
              <a:t> El Estado Nacional podría dar los avales y aportar fondos para financiar una parte menor de la inversión.</a:t>
            </a:r>
          </a:p>
          <a:p>
            <a:pPr algn="l" eaLnBrk="1" hangingPunct="1">
              <a:buFont typeface="Wingdings" pitchFamily="2" charset="2"/>
              <a:buChar char="ü"/>
              <a:defRPr/>
            </a:pPr>
            <a:endParaRPr lang="es-AR" sz="2400" b="1" dirty="0" smtClean="0">
              <a:solidFill>
                <a:schemeClr val="tx1"/>
              </a:solidFill>
              <a:latin typeface="Arial" charset="0"/>
              <a:cs typeface="Arial" charset="0"/>
            </a:endParaRPr>
          </a:p>
          <a:p>
            <a:pPr algn="l" eaLnBrk="1" hangingPunct="1">
              <a:buFont typeface="Wingdings" pitchFamily="2" charset="2"/>
              <a:buChar char="ü"/>
              <a:defRPr/>
            </a:pPr>
            <a:r>
              <a:rPr lang="es-AR" sz="2400" b="1" dirty="0" smtClean="0">
                <a:solidFill>
                  <a:schemeClr val="tx1"/>
                </a:solidFill>
                <a:latin typeface="Arial" charset="0"/>
                <a:cs typeface="Arial" charset="0"/>
              </a:rPr>
              <a:t> La parte restante de la misma la debería aportar el grupo inversor privado, siendo el recupero mediante la venta de energía durante el período de Concesión. </a:t>
            </a:r>
          </a:p>
          <a:p>
            <a:pPr algn="l" eaLnBrk="1" hangingPunct="1">
              <a:buFont typeface="Wingdings" pitchFamily="2" charset="2"/>
              <a:buChar char="ü"/>
              <a:defRPr/>
            </a:pPr>
            <a:endParaRPr lang="es-AR" sz="2400" b="1" dirty="0" smtClean="0">
              <a:solidFill>
                <a:schemeClr val="tx1"/>
              </a:solidFill>
              <a:latin typeface="Arial" charset="0"/>
              <a:cs typeface="Arial" charset="0"/>
            </a:endParaRPr>
          </a:p>
          <a:p>
            <a:pPr algn="l" eaLnBrk="1" hangingPunct="1">
              <a:defRPr/>
            </a:pPr>
            <a:r>
              <a:rPr lang="es-AR" sz="2400" b="1" dirty="0" smtClean="0">
                <a:solidFill>
                  <a:srgbClr val="FF0000"/>
                </a:solidFill>
                <a:latin typeface="Arial" charset="0"/>
                <a:cs typeface="Arial" charset="0"/>
              </a:rPr>
              <a:t>Todavía no se ha logrado concretar ningún proyecto de envergadura bajo este mecanismo.</a:t>
            </a:r>
            <a:endParaRPr lang="es-ES" sz="2400" b="1" dirty="0" smtClean="0">
              <a:solidFill>
                <a:schemeClr val="tx1"/>
              </a:solidFill>
              <a:latin typeface="Arial" charset="0"/>
              <a:cs typeface="Arial" charset="0"/>
            </a:endParaRP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25352" y="274638"/>
            <a:ext cx="5050904" cy="994122"/>
          </a:xfrm>
          <a:solidFill>
            <a:srgbClr val="00B050"/>
          </a:solidFill>
        </p:spPr>
        <p:txBody>
          <a:bodyPr/>
          <a:lstStyle/>
          <a:p>
            <a:r>
              <a:rPr lang="es-AR" sz="2800" b="1" dirty="0" smtClean="0">
                <a:solidFill>
                  <a:schemeClr val="bg1"/>
                </a:solidFill>
                <a:latin typeface="Arial" pitchFamily="34" charset="0"/>
                <a:cs typeface="Arial" pitchFamily="34" charset="0"/>
              </a:rPr>
              <a:t>La hidroelectricidad es una fuente renovable de energía</a:t>
            </a:r>
            <a:endParaRPr lang="es-ES" sz="2800" dirty="0">
              <a:solidFill>
                <a:schemeClr val="bg1"/>
              </a:solidFill>
              <a:latin typeface="Arial" pitchFamily="34" charset="0"/>
              <a:cs typeface="Arial" pitchFamily="34" charset="0"/>
            </a:endParaRPr>
          </a:p>
        </p:txBody>
      </p:sp>
      <p:sp>
        <p:nvSpPr>
          <p:cNvPr id="3" name="2 Marcador de contenido"/>
          <p:cNvSpPr>
            <a:spLocks noGrp="1"/>
          </p:cNvSpPr>
          <p:nvPr>
            <p:ph idx="1"/>
          </p:nvPr>
        </p:nvSpPr>
        <p:spPr>
          <a:xfrm>
            <a:off x="745232" y="1672208"/>
            <a:ext cx="7643192" cy="4493096"/>
          </a:xfrm>
          <a:solidFill>
            <a:srgbClr val="FFFF00"/>
          </a:solidFill>
        </p:spPr>
        <p:txBody>
          <a:bodyPr/>
          <a:lstStyle/>
          <a:p>
            <a:pPr>
              <a:lnSpc>
                <a:spcPct val="150000"/>
              </a:lnSpc>
              <a:buFont typeface="Wingdings" pitchFamily="2" charset="2"/>
              <a:buChar char="q"/>
            </a:pPr>
            <a:r>
              <a:rPr lang="es-AR" sz="2400" b="1" dirty="0" smtClean="0">
                <a:latin typeface="Arial" pitchFamily="34" charset="0"/>
                <a:cs typeface="Arial" pitchFamily="34" charset="0"/>
              </a:rPr>
              <a:t>Esta tecnología aprovecha la energía del agua para producir electricidad sin reducir la cantidad de la misma. </a:t>
            </a:r>
          </a:p>
          <a:p>
            <a:pPr>
              <a:buFont typeface="Wingdings" pitchFamily="2" charset="2"/>
              <a:buChar char="q"/>
            </a:pPr>
            <a:endParaRPr lang="es-AR" sz="2400" b="1" dirty="0" smtClean="0">
              <a:latin typeface="Arial" pitchFamily="34" charset="0"/>
              <a:cs typeface="Arial" pitchFamily="34" charset="0"/>
            </a:endParaRPr>
          </a:p>
          <a:p>
            <a:pPr>
              <a:lnSpc>
                <a:spcPct val="150000"/>
              </a:lnSpc>
              <a:buFont typeface="Wingdings" pitchFamily="2" charset="2"/>
              <a:buChar char="q"/>
            </a:pPr>
            <a:r>
              <a:rPr lang="es-AR" sz="2400" b="1" dirty="0" smtClean="0">
                <a:latin typeface="Arial" pitchFamily="34" charset="0"/>
                <a:cs typeface="Arial" pitchFamily="34" charset="0"/>
              </a:rPr>
              <a:t>Por este motivo, estos emprendimientos, sean de pequeño o gran porte, de pasada o de alma-</a:t>
            </a:r>
            <a:r>
              <a:rPr lang="es-AR" sz="2400" b="1" dirty="0" err="1" smtClean="0">
                <a:latin typeface="Arial" pitchFamily="34" charset="0"/>
                <a:cs typeface="Arial" pitchFamily="34" charset="0"/>
              </a:rPr>
              <a:t>cenamiento</a:t>
            </a:r>
            <a:r>
              <a:rPr lang="es-AR" sz="2400" b="1" dirty="0" smtClean="0">
                <a:latin typeface="Arial" pitchFamily="34" charset="0"/>
                <a:cs typeface="Arial" pitchFamily="34" charset="0"/>
              </a:rPr>
              <a:t>, se encuadran dentro del concepto de fuente de energía renovable.</a:t>
            </a:r>
            <a:endParaRPr lang="es-ES" sz="2400" b="1" dirty="0" smtClean="0">
              <a:latin typeface="Arial" pitchFamily="34" charset="0"/>
              <a:cs typeface="Arial" pitchFamily="34" charset="0"/>
            </a:endParaRPr>
          </a:p>
        </p:txBody>
      </p:sp>
      <p:sp>
        <p:nvSpPr>
          <p:cNvPr id="5" name="4 Marcador de número de diapositiva"/>
          <p:cNvSpPr>
            <a:spLocks noGrp="1"/>
          </p:cNvSpPr>
          <p:nvPr>
            <p:ph type="sldNum" sz="quarter" idx="12"/>
          </p:nvPr>
        </p:nvSpPr>
        <p:spPr/>
        <p:txBody>
          <a:bodyPr/>
          <a:lstStyle/>
          <a:p>
            <a:pPr>
              <a:defRPr/>
            </a:pPr>
            <a:fld id="{11AF508F-BF6B-4BA9-A158-8EBC7EBB8F30}" type="slidenum">
              <a:rPr lang="es-ES" smtClean="0"/>
              <a:pPr>
                <a:defRPr/>
              </a:pPr>
              <a:t>5</a:t>
            </a:fld>
            <a:endParaRPr lang="es-E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pPr>
              <a:defRPr/>
            </a:pPr>
            <a:fld id="{11AF508F-BF6B-4BA9-A158-8EBC7EBB8F30}" type="slidenum">
              <a:rPr lang="es-ES" smtClean="0"/>
              <a:pPr>
                <a:defRPr/>
              </a:pPr>
              <a:t>50</a:t>
            </a:fld>
            <a:endParaRPr lang="es-ES"/>
          </a:p>
        </p:txBody>
      </p:sp>
      <p:sp>
        <p:nvSpPr>
          <p:cNvPr id="6" name="5 Rectángulo"/>
          <p:cNvSpPr/>
          <p:nvPr/>
        </p:nvSpPr>
        <p:spPr>
          <a:xfrm>
            <a:off x="107504" y="185727"/>
            <a:ext cx="8892480" cy="6370975"/>
          </a:xfrm>
          <a:prstGeom prst="rect">
            <a:avLst/>
          </a:prstGeom>
          <a:solidFill>
            <a:schemeClr val="bg2"/>
          </a:solidFill>
        </p:spPr>
        <p:txBody>
          <a:bodyPr wrap="square">
            <a:spAutoFit/>
          </a:bodyPr>
          <a:lstStyle/>
          <a:p>
            <a:pPr>
              <a:lnSpc>
                <a:spcPct val="150000"/>
              </a:lnSpc>
              <a:buFont typeface="Wingdings" pitchFamily="2" charset="2"/>
              <a:buChar char="q"/>
            </a:pPr>
            <a:r>
              <a:rPr lang="es-AR" sz="2400" b="1" dirty="0" smtClean="0">
                <a:solidFill>
                  <a:srgbClr val="FF0000"/>
                </a:solidFill>
              </a:rPr>
              <a:t> Estos </a:t>
            </a:r>
            <a:r>
              <a:rPr lang="es-AR" sz="2400" b="1" dirty="0" smtClean="0">
                <a:solidFill>
                  <a:srgbClr val="FF0000"/>
                </a:solidFill>
              </a:rPr>
              <a:t>proyectos </a:t>
            </a:r>
            <a:r>
              <a:rPr lang="es-AR" sz="2400" b="1" dirty="0" smtClean="0">
                <a:solidFill>
                  <a:srgbClr val="FF0000"/>
                </a:solidFill>
              </a:rPr>
              <a:t>se apoyan en </a:t>
            </a:r>
            <a:r>
              <a:rPr lang="es-AR" sz="2400" b="1" dirty="0" smtClean="0">
                <a:solidFill>
                  <a:srgbClr val="FF0000"/>
                </a:solidFill>
              </a:rPr>
              <a:t>un </a:t>
            </a:r>
            <a:r>
              <a:rPr lang="es-AR" sz="2400" b="1" dirty="0" smtClean="0">
                <a:solidFill>
                  <a:srgbClr val="FF0000"/>
                </a:solidFill>
              </a:rPr>
              <a:t>Contrato entre </a:t>
            </a:r>
            <a:r>
              <a:rPr lang="es-AR" sz="2400" b="1" dirty="0" smtClean="0">
                <a:solidFill>
                  <a:srgbClr val="FF0000"/>
                </a:solidFill>
              </a:rPr>
              <a:t>el </a:t>
            </a:r>
            <a:r>
              <a:rPr lang="es-AR" sz="2400" b="1" dirty="0" err="1" smtClean="0">
                <a:solidFill>
                  <a:srgbClr val="FF0000"/>
                </a:solidFill>
              </a:rPr>
              <a:t>futu</a:t>
            </a:r>
            <a:r>
              <a:rPr lang="es-AR" sz="2400" b="1" dirty="0" smtClean="0">
                <a:solidFill>
                  <a:srgbClr val="FF0000"/>
                </a:solidFill>
              </a:rPr>
              <a:t>-ro Concesionario </a:t>
            </a:r>
            <a:r>
              <a:rPr lang="es-AR" sz="2400" b="1" dirty="0" smtClean="0">
                <a:solidFill>
                  <a:srgbClr val="FF0000"/>
                </a:solidFill>
              </a:rPr>
              <a:t>y </a:t>
            </a:r>
            <a:r>
              <a:rPr lang="es-AR" sz="2400" b="1" dirty="0" smtClean="0">
                <a:solidFill>
                  <a:srgbClr val="FF0000"/>
                </a:solidFill>
              </a:rPr>
              <a:t>CAMMESA (Resolución S.E. 220/2008 </a:t>
            </a:r>
            <a:r>
              <a:rPr lang="es-AR" sz="2400" b="1" dirty="0" smtClean="0">
                <a:solidFill>
                  <a:srgbClr val="FF0000"/>
                </a:solidFill>
              </a:rPr>
              <a:t>de Contratos de </a:t>
            </a:r>
            <a:r>
              <a:rPr lang="es-AR" sz="2400" b="1" dirty="0" smtClean="0">
                <a:solidFill>
                  <a:srgbClr val="FF0000"/>
                </a:solidFill>
              </a:rPr>
              <a:t>Abastecimiento).</a:t>
            </a:r>
            <a:r>
              <a:rPr lang="es-AR" sz="2400" b="1" dirty="0" smtClean="0">
                <a:solidFill>
                  <a:srgbClr val="FF0000"/>
                </a:solidFill>
              </a:rPr>
              <a:t> </a:t>
            </a:r>
            <a:endParaRPr lang="es-AR" sz="2400" b="1" dirty="0" smtClean="0">
              <a:solidFill>
                <a:srgbClr val="FF0000"/>
              </a:solidFill>
            </a:endParaRPr>
          </a:p>
          <a:p>
            <a:endParaRPr lang="es-AR" sz="2400" b="1" dirty="0" smtClean="0">
              <a:solidFill>
                <a:srgbClr val="FF0000"/>
              </a:solidFill>
            </a:endParaRPr>
          </a:p>
          <a:p>
            <a:pPr>
              <a:lnSpc>
                <a:spcPct val="150000"/>
              </a:lnSpc>
              <a:buFont typeface="Wingdings" pitchFamily="2" charset="2"/>
              <a:buChar char="q"/>
            </a:pPr>
            <a:r>
              <a:rPr lang="es-AR" sz="2400" b="1" dirty="0" smtClean="0">
                <a:solidFill>
                  <a:srgbClr val="FF0000"/>
                </a:solidFill>
              </a:rPr>
              <a:t> Esta </a:t>
            </a:r>
            <a:r>
              <a:rPr lang="es-AR" sz="2400" b="1" dirty="0" smtClean="0">
                <a:solidFill>
                  <a:srgbClr val="FF0000"/>
                </a:solidFill>
              </a:rPr>
              <a:t>figura no </a:t>
            </a:r>
            <a:r>
              <a:rPr lang="es-AR" sz="2400" b="1" dirty="0" smtClean="0">
                <a:solidFill>
                  <a:srgbClr val="FF0000"/>
                </a:solidFill>
              </a:rPr>
              <a:t>pasaría </a:t>
            </a:r>
            <a:r>
              <a:rPr lang="es-AR" sz="2400" b="1" dirty="0" smtClean="0">
                <a:solidFill>
                  <a:srgbClr val="FF0000"/>
                </a:solidFill>
              </a:rPr>
              <a:t>ni la </a:t>
            </a:r>
            <a:r>
              <a:rPr lang="es-AR" sz="2400" b="1" dirty="0" smtClean="0">
                <a:solidFill>
                  <a:srgbClr val="FF0000"/>
                </a:solidFill>
              </a:rPr>
              <a:t>primera </a:t>
            </a:r>
            <a:r>
              <a:rPr lang="es-AR" sz="2400" b="1" dirty="0" smtClean="0">
                <a:solidFill>
                  <a:srgbClr val="FF0000"/>
                </a:solidFill>
              </a:rPr>
              <a:t>etapa de </a:t>
            </a:r>
            <a:r>
              <a:rPr lang="es-AR" sz="2400" b="1" dirty="0" smtClean="0">
                <a:solidFill>
                  <a:srgbClr val="FF0000"/>
                </a:solidFill>
              </a:rPr>
              <a:t>evaluación </a:t>
            </a:r>
            <a:r>
              <a:rPr lang="es-AR" sz="2400" b="1" dirty="0" smtClean="0">
                <a:solidFill>
                  <a:srgbClr val="FF0000"/>
                </a:solidFill>
              </a:rPr>
              <a:t>de </a:t>
            </a:r>
            <a:r>
              <a:rPr lang="es-AR" sz="2400" b="1" dirty="0" smtClean="0">
                <a:solidFill>
                  <a:srgbClr val="FF0000"/>
                </a:solidFill>
              </a:rPr>
              <a:t>los organismos financieros, comerciales </a:t>
            </a:r>
            <a:r>
              <a:rPr lang="es-AR" sz="2400" b="1" dirty="0" smtClean="0">
                <a:solidFill>
                  <a:srgbClr val="FF0000"/>
                </a:solidFill>
              </a:rPr>
              <a:t>o </a:t>
            </a:r>
            <a:r>
              <a:rPr lang="es-AR" sz="2400" b="1" dirty="0" err="1" smtClean="0">
                <a:solidFill>
                  <a:srgbClr val="FF0000"/>
                </a:solidFill>
              </a:rPr>
              <a:t>multilatera</a:t>
            </a:r>
            <a:r>
              <a:rPr lang="es-AR" sz="2400" b="1" dirty="0" smtClean="0">
                <a:solidFill>
                  <a:srgbClr val="FF0000"/>
                </a:solidFill>
              </a:rPr>
              <a:t>-les, por no ser </a:t>
            </a:r>
            <a:r>
              <a:rPr lang="es-AR" sz="2400" b="1" dirty="0" smtClean="0">
                <a:solidFill>
                  <a:srgbClr val="FF0000"/>
                </a:solidFill>
              </a:rPr>
              <a:t>CAMMESA </a:t>
            </a:r>
            <a:r>
              <a:rPr lang="es-AR" sz="2400" b="1" dirty="0" smtClean="0">
                <a:solidFill>
                  <a:srgbClr val="FF0000"/>
                </a:solidFill>
              </a:rPr>
              <a:t>sujeto </a:t>
            </a:r>
            <a:r>
              <a:rPr lang="es-AR" sz="2400" b="1" dirty="0" smtClean="0">
                <a:solidFill>
                  <a:srgbClr val="FF0000"/>
                </a:solidFill>
              </a:rPr>
              <a:t>de </a:t>
            </a:r>
            <a:r>
              <a:rPr lang="es-AR" sz="2400" b="1" dirty="0" smtClean="0">
                <a:solidFill>
                  <a:srgbClr val="FF0000"/>
                </a:solidFill>
              </a:rPr>
              <a:t>crédito y es el </a:t>
            </a:r>
            <a:r>
              <a:rPr lang="es-AR" sz="2400" b="1" dirty="0" smtClean="0">
                <a:solidFill>
                  <a:srgbClr val="FF0000"/>
                </a:solidFill>
              </a:rPr>
              <a:t>Estado argentino </a:t>
            </a:r>
            <a:r>
              <a:rPr lang="es-AR" sz="2400" b="1" dirty="0" smtClean="0">
                <a:solidFill>
                  <a:srgbClr val="FF0000"/>
                </a:solidFill>
              </a:rPr>
              <a:t>el </a:t>
            </a:r>
            <a:r>
              <a:rPr lang="es-AR" sz="2400" b="1" dirty="0" smtClean="0">
                <a:solidFill>
                  <a:srgbClr val="FF0000"/>
                </a:solidFill>
              </a:rPr>
              <a:t>que </a:t>
            </a:r>
            <a:r>
              <a:rPr lang="es-AR" sz="2400" b="1" dirty="0" smtClean="0">
                <a:solidFill>
                  <a:srgbClr val="FF0000"/>
                </a:solidFill>
              </a:rPr>
              <a:t>finalmente tendrá </a:t>
            </a:r>
            <a:r>
              <a:rPr lang="es-AR" sz="2400" b="1" dirty="0" smtClean="0">
                <a:solidFill>
                  <a:srgbClr val="FF0000"/>
                </a:solidFill>
              </a:rPr>
              <a:t>que </a:t>
            </a:r>
            <a:r>
              <a:rPr lang="es-AR" sz="2400" b="1" dirty="0" smtClean="0">
                <a:solidFill>
                  <a:srgbClr val="FF0000"/>
                </a:solidFill>
              </a:rPr>
              <a:t>conceder su </a:t>
            </a:r>
            <a:r>
              <a:rPr lang="es-AR" sz="2400" b="1" dirty="0" err="1" smtClean="0">
                <a:solidFill>
                  <a:srgbClr val="FF0000"/>
                </a:solidFill>
              </a:rPr>
              <a:t>garan</a:t>
            </a:r>
            <a:r>
              <a:rPr lang="es-AR" sz="2400" b="1" dirty="0" smtClean="0">
                <a:solidFill>
                  <a:srgbClr val="FF0000"/>
                </a:solidFill>
              </a:rPr>
              <a:t>-tía </a:t>
            </a:r>
            <a:r>
              <a:rPr lang="es-AR" sz="2400" b="1" dirty="0" smtClean="0">
                <a:solidFill>
                  <a:srgbClr val="FF0000"/>
                </a:solidFill>
              </a:rPr>
              <a:t>soberana como pagador. </a:t>
            </a:r>
            <a:endParaRPr lang="es-AR" sz="2400" b="1" dirty="0" smtClean="0">
              <a:solidFill>
                <a:srgbClr val="FF0000"/>
              </a:solidFill>
            </a:endParaRPr>
          </a:p>
          <a:p>
            <a:pPr>
              <a:buFont typeface="Wingdings" pitchFamily="2" charset="2"/>
              <a:buChar char="q"/>
            </a:pPr>
            <a:endParaRPr lang="es-AR" sz="2400" b="1" dirty="0" smtClean="0">
              <a:solidFill>
                <a:srgbClr val="FF0000"/>
              </a:solidFill>
            </a:endParaRPr>
          </a:p>
          <a:p>
            <a:pPr>
              <a:lnSpc>
                <a:spcPct val="150000"/>
              </a:lnSpc>
              <a:buFont typeface="Wingdings" pitchFamily="2" charset="2"/>
              <a:buChar char="q"/>
            </a:pPr>
            <a:r>
              <a:rPr lang="es-AR" sz="2400" b="1" dirty="0" smtClean="0">
                <a:solidFill>
                  <a:srgbClr val="FF0000"/>
                </a:solidFill>
              </a:rPr>
              <a:t> Con </a:t>
            </a:r>
            <a:r>
              <a:rPr lang="es-AR" sz="2400" b="1" dirty="0" smtClean="0">
                <a:solidFill>
                  <a:srgbClr val="FF0000"/>
                </a:solidFill>
              </a:rPr>
              <a:t>esta estructura </a:t>
            </a:r>
            <a:r>
              <a:rPr lang="es-AR" sz="2400" b="1" dirty="0" smtClean="0">
                <a:solidFill>
                  <a:srgbClr val="FF0000"/>
                </a:solidFill>
              </a:rPr>
              <a:t>jurídica pareciera difícil </a:t>
            </a:r>
            <a:r>
              <a:rPr lang="es-AR" sz="2400" b="1" dirty="0" smtClean="0">
                <a:solidFill>
                  <a:srgbClr val="FF0000"/>
                </a:solidFill>
              </a:rPr>
              <a:t>que </a:t>
            </a:r>
            <a:r>
              <a:rPr lang="es-AR" sz="2400" b="1" dirty="0" err="1" smtClean="0">
                <a:solidFill>
                  <a:srgbClr val="FF0000"/>
                </a:solidFill>
              </a:rPr>
              <a:t>Argenti-na</a:t>
            </a:r>
            <a:r>
              <a:rPr lang="es-AR" sz="2400" b="1" dirty="0" smtClean="0">
                <a:solidFill>
                  <a:srgbClr val="FF0000"/>
                </a:solidFill>
              </a:rPr>
              <a:t> </a:t>
            </a:r>
            <a:r>
              <a:rPr lang="es-AR" sz="2400" b="1" dirty="0" smtClean="0">
                <a:solidFill>
                  <a:srgbClr val="FF0000"/>
                </a:solidFill>
              </a:rPr>
              <a:t>pueda hacer grandes obras en el sector </a:t>
            </a:r>
            <a:r>
              <a:rPr lang="es-AR" sz="2400" b="1" dirty="0" smtClean="0">
                <a:solidFill>
                  <a:srgbClr val="FF0000"/>
                </a:solidFill>
              </a:rPr>
              <a:t>energético.</a:t>
            </a:r>
            <a:endParaRPr lang="es-AR" sz="2400" b="1" dirty="0">
              <a:solidFill>
                <a:srgbClr val="FF0000"/>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pPr>
              <a:defRPr/>
            </a:pPr>
            <a:fld id="{11AF508F-BF6B-4BA9-A158-8EBC7EBB8F30}" type="slidenum">
              <a:rPr lang="es-ES" smtClean="0"/>
              <a:pPr>
                <a:defRPr/>
              </a:pPr>
              <a:t>51</a:t>
            </a:fld>
            <a:endParaRPr lang="es-ES"/>
          </a:p>
        </p:txBody>
      </p:sp>
      <p:sp>
        <p:nvSpPr>
          <p:cNvPr id="1025" name="Rectangle 1"/>
          <p:cNvSpPr>
            <a:spLocks noChangeArrowheads="1"/>
          </p:cNvSpPr>
          <p:nvPr/>
        </p:nvSpPr>
        <p:spPr bwMode="auto">
          <a:xfrm>
            <a:off x="179512" y="44624"/>
            <a:ext cx="8856984" cy="6740307"/>
          </a:xfrm>
          <a:prstGeom prst="rect">
            <a:avLst/>
          </a:prstGeom>
          <a:solidFill>
            <a:schemeClr val="accent1">
              <a:lumMod val="40000"/>
              <a:lumOff val="6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50000"/>
              </a:lnSpc>
              <a:spcBef>
                <a:spcPct val="0"/>
              </a:spcBef>
              <a:spcAft>
                <a:spcPct val="0"/>
              </a:spcAft>
              <a:buClrTx/>
              <a:buSzTx/>
              <a:buFontTx/>
              <a:buNone/>
              <a:tabLst/>
            </a:pPr>
            <a:r>
              <a:rPr kumimoji="0" lang="es-ES" sz="2400" b="1" i="0" u="none" strike="noStrike" cap="none" spc="-150" normalizeH="0" baseline="0" dirty="0" smtClean="0">
                <a:ln>
                  <a:noFill/>
                </a:ln>
                <a:solidFill>
                  <a:schemeClr val="tx1"/>
                </a:solidFill>
                <a:effectLst/>
                <a:latin typeface="Arial" pitchFamily="34" charset="0"/>
                <a:ea typeface="Times New Roman" pitchFamily="18" charset="0"/>
                <a:cs typeface="Arial" pitchFamily="34" charset="0"/>
              </a:rPr>
              <a:t>En la actualidad la Argentina carecería de fuentes de financiamiento.</a:t>
            </a:r>
          </a:p>
          <a:p>
            <a:pPr marL="0" marR="0" lvl="0" indent="0" defTabSz="914400" rtl="0" eaLnBrk="1" fontAlgn="base" latinLnBrk="0" hangingPunct="1">
              <a:spcBef>
                <a:spcPct val="0"/>
              </a:spcBef>
              <a:spcAft>
                <a:spcPct val="0"/>
              </a:spcAft>
              <a:buClrTx/>
              <a:buSzTx/>
              <a:buFontTx/>
              <a:buNone/>
              <a:tabLst/>
            </a:pPr>
            <a:endParaRPr kumimoji="0" lang="es-E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50000"/>
              </a:lnSpc>
              <a:spcBef>
                <a:spcPct val="0"/>
              </a:spcBef>
              <a:spcAft>
                <a:spcPct val="0"/>
              </a:spcAft>
              <a:buClrTx/>
              <a:buSzTx/>
              <a:buFontTx/>
              <a:buNone/>
              <a:tabLst/>
            </a:pPr>
            <a:r>
              <a:rPr kumimoji="0" lang="es-ES" sz="2400" b="1" i="0" u="none" strike="noStrike" cap="none" spc="-150" normalizeH="0" baseline="0" dirty="0" smtClean="0">
                <a:ln>
                  <a:noFill/>
                </a:ln>
                <a:solidFill>
                  <a:schemeClr val="tx1"/>
                </a:solidFill>
                <a:effectLst/>
                <a:latin typeface="Arial" pitchFamily="34" charset="0"/>
                <a:ea typeface="Times New Roman" pitchFamily="18" charset="0"/>
                <a:cs typeface="Arial" pitchFamily="34" charset="0"/>
              </a:rPr>
              <a:t>Para poder obtener financiamiento a largo plazo, el capital privado, para sí o asociado al Estado, necesita contar con garantías claras.</a:t>
            </a:r>
          </a:p>
          <a:p>
            <a:pPr marL="0" marR="0" lvl="0" indent="0" defTabSz="914400" rtl="0" eaLnBrk="0" fontAlgn="base" latinLnBrk="0" hangingPunct="0">
              <a:spcBef>
                <a:spcPct val="0"/>
              </a:spcBef>
              <a:spcAft>
                <a:spcPct val="0"/>
              </a:spcAft>
              <a:buClrTx/>
              <a:buSzTx/>
              <a:buFontTx/>
              <a:buNone/>
              <a:tabLst/>
            </a:pPr>
            <a:endParaRPr kumimoji="0" lang="es-ES" sz="2400" b="1" i="0" u="none" strike="noStrike" cap="none" spc="-150"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50000"/>
              </a:lnSpc>
              <a:spcBef>
                <a:spcPct val="0"/>
              </a:spcBef>
              <a:spcAft>
                <a:spcPct val="0"/>
              </a:spcAft>
              <a:buClrTx/>
              <a:buSzTx/>
              <a:buFontTx/>
              <a:buNone/>
              <a:tabLst/>
            </a:pPr>
            <a:r>
              <a:rPr kumimoji="0" lang="es-ES" sz="2400" b="1" i="0" u="none" strike="noStrike" cap="none" spc="-150" normalizeH="0" baseline="0" dirty="0" smtClean="0">
                <a:ln>
                  <a:noFill/>
                </a:ln>
                <a:solidFill>
                  <a:schemeClr val="tx1"/>
                </a:solidFill>
                <a:effectLst/>
                <a:latin typeface="Arial" pitchFamily="34" charset="0"/>
                <a:ea typeface="Times New Roman" pitchFamily="18" charset="0"/>
                <a:cs typeface="Arial" pitchFamily="34" charset="0"/>
              </a:rPr>
              <a:t>Para ello:</a:t>
            </a:r>
          </a:p>
          <a:p>
            <a:pPr marL="0" marR="0" lvl="0" indent="0" defTabSz="914400" rtl="0" eaLnBrk="0" fontAlgn="base" latinLnBrk="0" hangingPunct="0">
              <a:lnSpc>
                <a:spcPct val="100000"/>
              </a:lnSpc>
              <a:spcBef>
                <a:spcPct val="0"/>
              </a:spcBef>
              <a:spcAft>
                <a:spcPct val="0"/>
              </a:spcAft>
              <a:buClrTx/>
              <a:buSzTx/>
              <a:buFontTx/>
              <a:buNone/>
              <a:tabLst/>
            </a:pPr>
            <a:endParaRPr kumimoji="0" lang="es-ES" sz="2400" b="1" i="0" u="none" strike="noStrike" cap="none" normalizeH="0" baseline="0" dirty="0" smtClean="0">
              <a:ln>
                <a:noFill/>
              </a:ln>
              <a:solidFill>
                <a:schemeClr val="tx1"/>
              </a:solidFill>
              <a:effectLst/>
              <a:latin typeface="Arial" pitchFamily="34" charset="0"/>
              <a:cs typeface="Arial" pitchFamily="34" charset="0"/>
            </a:endParaRPr>
          </a:p>
          <a:p>
            <a:pPr eaLnBrk="0" hangingPunct="0">
              <a:buFont typeface="Wingdings" pitchFamily="2" charset="2"/>
              <a:buChar char="q"/>
            </a:pPr>
            <a:r>
              <a:rPr kumimoji="0" lang="es-E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2400" b="1" i="0" u="none" strike="noStrike" cap="none" spc="-150" normalizeH="0" baseline="0" dirty="0" smtClean="0">
                <a:ln>
                  <a:noFill/>
                </a:ln>
                <a:solidFill>
                  <a:schemeClr val="tx1"/>
                </a:solidFill>
                <a:effectLst/>
                <a:latin typeface="Arial" pitchFamily="34" charset="0"/>
                <a:ea typeface="Times New Roman" pitchFamily="18" charset="0"/>
                <a:cs typeface="Arial" pitchFamily="34" charset="0"/>
              </a:rPr>
              <a:t>los precios deben asegurar un retorno y beneficio lógico; </a:t>
            </a:r>
          </a:p>
          <a:p>
            <a:pPr eaLnBrk="0" hangingPunct="0"/>
            <a:endParaRPr kumimoji="0" lang="es-ES" sz="2400" b="1" i="0" u="none" strike="noStrike" cap="none" spc="-150" normalizeH="0" baseline="0" dirty="0" smtClean="0">
              <a:ln>
                <a:noFill/>
              </a:ln>
              <a:solidFill>
                <a:schemeClr val="tx1"/>
              </a:solidFill>
              <a:effectLst/>
              <a:latin typeface="Arial" pitchFamily="34" charset="0"/>
              <a:cs typeface="Arial" pitchFamily="34" charset="0"/>
            </a:endParaRPr>
          </a:p>
          <a:p>
            <a:pPr eaLnBrk="0" hangingPunct="0">
              <a:buFont typeface="Wingdings" pitchFamily="2" charset="2"/>
              <a:buChar char="q"/>
            </a:pPr>
            <a:r>
              <a:rPr kumimoji="0" lang="es-ES" sz="2400" b="1" i="0" u="none" strike="noStrike" cap="none" spc="-150" normalizeH="0" baseline="0" dirty="0" smtClean="0">
                <a:ln>
                  <a:noFill/>
                </a:ln>
                <a:solidFill>
                  <a:schemeClr val="tx1"/>
                </a:solidFill>
                <a:effectLst/>
                <a:latin typeface="Arial" pitchFamily="34" charset="0"/>
                <a:ea typeface="Times New Roman" pitchFamily="18" charset="0"/>
                <a:cs typeface="Arial" pitchFamily="34" charset="0"/>
              </a:rPr>
              <a:t> los contratos de concesión deben ser revisados críticamente; </a:t>
            </a:r>
          </a:p>
          <a:p>
            <a:pPr eaLnBrk="0" hangingPunct="0"/>
            <a:endParaRPr kumimoji="0" lang="es-ES" sz="2400" b="1" i="0" u="none" strike="noStrike" cap="none" spc="-150" normalizeH="0" baseline="0" dirty="0" smtClean="0">
              <a:ln>
                <a:noFill/>
              </a:ln>
              <a:solidFill>
                <a:schemeClr val="tx1"/>
              </a:solidFill>
              <a:effectLst/>
              <a:latin typeface="Arial" pitchFamily="34" charset="0"/>
              <a:cs typeface="Arial" pitchFamily="34" charset="0"/>
            </a:endParaRPr>
          </a:p>
          <a:p>
            <a:pPr eaLnBrk="0" hangingPunct="0">
              <a:buFont typeface="Wingdings" pitchFamily="2" charset="2"/>
              <a:buChar char="q"/>
            </a:pPr>
            <a:r>
              <a:rPr kumimoji="0" lang="es-ES" sz="2400" b="1" i="0" u="none" strike="noStrike" cap="none" spc="-150" normalizeH="0" baseline="0" dirty="0" smtClean="0">
                <a:ln>
                  <a:noFill/>
                </a:ln>
                <a:solidFill>
                  <a:schemeClr val="tx1"/>
                </a:solidFill>
                <a:effectLst/>
                <a:latin typeface="Arial" pitchFamily="34" charset="0"/>
                <a:ea typeface="Times New Roman" pitchFamily="18" charset="0"/>
                <a:cs typeface="Arial" pitchFamily="34" charset="0"/>
              </a:rPr>
              <a:t> los organismos reguladores deben actuar en forma autónoma; </a:t>
            </a:r>
          </a:p>
          <a:p>
            <a:pPr eaLnBrk="0" hangingPunct="0"/>
            <a:endParaRPr kumimoji="0" lang="es-ES" sz="2400" b="1" i="0" u="none" strike="noStrike" cap="none" spc="-150" normalizeH="0" baseline="0" dirty="0" smtClean="0">
              <a:ln>
                <a:noFill/>
              </a:ln>
              <a:solidFill>
                <a:schemeClr val="tx1"/>
              </a:solidFill>
              <a:effectLst/>
              <a:latin typeface="Arial" pitchFamily="34" charset="0"/>
              <a:cs typeface="Arial" pitchFamily="34" charset="0"/>
            </a:endParaRPr>
          </a:p>
          <a:p>
            <a:pPr eaLnBrk="0" hangingPunct="0">
              <a:buFont typeface="Wingdings" pitchFamily="2" charset="2"/>
              <a:buChar char="q"/>
            </a:pPr>
            <a:r>
              <a:rPr kumimoji="0" lang="es-ES" sz="2400" b="1" i="0" u="none" strike="noStrike" cap="none" spc="-150" normalizeH="0" baseline="0" dirty="0" smtClean="0">
                <a:ln>
                  <a:noFill/>
                </a:ln>
                <a:solidFill>
                  <a:schemeClr val="tx1"/>
                </a:solidFill>
                <a:effectLst/>
                <a:latin typeface="Arial" pitchFamily="34" charset="0"/>
                <a:ea typeface="Times New Roman" pitchFamily="18" charset="0"/>
                <a:cs typeface="Arial" pitchFamily="34" charset="0"/>
              </a:rPr>
              <a:t> los procedimientos licitatorios deben ser transparentes;</a:t>
            </a:r>
          </a:p>
          <a:p>
            <a:pPr eaLnBrk="0" hangingPunct="0"/>
            <a:endParaRPr kumimoji="0" lang="es-ES" sz="2400" b="1" i="0" u="none" strike="noStrike" cap="none" spc="-150" normalizeH="0" baseline="0" dirty="0" smtClean="0">
              <a:ln>
                <a:noFill/>
              </a:ln>
              <a:solidFill>
                <a:schemeClr val="tx1"/>
              </a:solidFill>
              <a:effectLst/>
              <a:latin typeface="Arial" pitchFamily="34" charset="0"/>
              <a:cs typeface="Arial" pitchFamily="34" charset="0"/>
            </a:endParaRPr>
          </a:p>
          <a:p>
            <a:pPr eaLnBrk="0" hangingPunct="0">
              <a:buFont typeface="Wingdings" pitchFamily="2" charset="2"/>
              <a:buChar char="q"/>
            </a:pPr>
            <a:r>
              <a:rPr kumimoji="0" lang="es-ES" sz="2400" b="1" i="0" u="none" strike="noStrike" cap="none" spc="-150" normalizeH="0" baseline="0" dirty="0" smtClean="0">
                <a:ln>
                  <a:noFill/>
                </a:ln>
                <a:solidFill>
                  <a:schemeClr val="tx1"/>
                </a:solidFill>
                <a:effectLst/>
                <a:latin typeface="Arial" pitchFamily="34" charset="0"/>
                <a:ea typeface="Times New Roman" pitchFamily="18" charset="0"/>
                <a:cs typeface="Arial" pitchFamily="34" charset="0"/>
              </a:rPr>
              <a:t> las normas ambientales deben ser establecidas claramente.</a:t>
            </a:r>
            <a:endParaRPr kumimoji="0" lang="es-ES" sz="2400" b="1" i="0" u="none" strike="noStrike" cap="none" spc="-150"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2 Subtítulo"/>
          <p:cNvSpPr>
            <a:spLocks noGrp="1"/>
          </p:cNvSpPr>
          <p:nvPr>
            <p:ph type="subTitle" idx="1"/>
          </p:nvPr>
        </p:nvSpPr>
        <p:spPr>
          <a:xfrm>
            <a:off x="1979613" y="2565400"/>
            <a:ext cx="5472112" cy="1295400"/>
          </a:xfrm>
        </p:spPr>
        <p:txBody>
          <a:bodyPr/>
          <a:lstStyle/>
          <a:p>
            <a:pPr eaLnBrk="1" hangingPunct="1"/>
            <a:endParaRPr lang="es-ES" sz="2400" smtClean="0">
              <a:solidFill>
                <a:schemeClr val="bg1"/>
              </a:solidFill>
              <a:latin typeface="Arial" charset="0"/>
              <a:cs typeface="Arial" charset="0"/>
            </a:endParaRPr>
          </a:p>
          <a:p>
            <a:pPr algn="l" eaLnBrk="1" hangingPunct="1">
              <a:lnSpc>
                <a:spcPct val="160000"/>
              </a:lnSpc>
            </a:pPr>
            <a:r>
              <a:rPr lang="es-ES" sz="2400" smtClean="0">
                <a:solidFill>
                  <a:schemeClr val="bg1"/>
                </a:solidFill>
                <a:latin typeface="Arial" charset="0"/>
                <a:cs typeface="Arial" charset="0"/>
              </a:rPr>
              <a:t> </a:t>
            </a:r>
          </a:p>
        </p:txBody>
      </p:sp>
      <p:sp>
        <p:nvSpPr>
          <p:cNvPr id="53251" name="3 Título"/>
          <p:cNvSpPr>
            <a:spLocks noGrp="1"/>
          </p:cNvSpPr>
          <p:nvPr>
            <p:ph type="ctrTitle"/>
          </p:nvPr>
        </p:nvSpPr>
        <p:spPr>
          <a:xfrm>
            <a:off x="1979613" y="2708275"/>
            <a:ext cx="5402262" cy="1296988"/>
          </a:xfrm>
          <a:solidFill>
            <a:schemeClr val="tx2">
              <a:lumMod val="60000"/>
              <a:lumOff val="40000"/>
            </a:schemeClr>
          </a:solidFill>
        </p:spPr>
        <p:txBody>
          <a:bodyPr/>
          <a:lstStyle/>
          <a:p>
            <a:pPr eaLnBrk="1" hangingPunct="1">
              <a:lnSpc>
                <a:spcPct val="150000"/>
              </a:lnSpc>
              <a:defRPr/>
            </a:pPr>
            <a:r>
              <a:rPr lang="es-CO" sz="2800" b="1" dirty="0" smtClean="0">
                <a:solidFill>
                  <a:schemeClr val="bg1"/>
                </a:solidFill>
                <a:latin typeface="Arial" charset="0"/>
                <a:cs typeface="Arial" charset="0"/>
              </a:rPr>
              <a:t>REPENSAR LA ORGANIZACIÓN DEL ESTADO</a:t>
            </a:r>
            <a:endParaRPr lang="es-ES" sz="2800" b="1" dirty="0" smtClean="0">
              <a:solidFill>
                <a:schemeClr val="bg1"/>
              </a:solidFill>
              <a:latin typeface="Arial" charset="0"/>
              <a:cs typeface="Arial" charset="0"/>
            </a:endParaRPr>
          </a:p>
        </p:txBody>
      </p:sp>
    </p:spTree>
  </p:cSld>
  <p:clrMapOvr>
    <a:masterClrMapping/>
  </p:clrMapOvr>
  <p:transition>
    <p:dissolv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23850" y="1090613"/>
            <a:ext cx="8569325" cy="4498975"/>
          </a:xfrm>
          <a:solidFill>
            <a:schemeClr val="accent6">
              <a:lumMod val="60000"/>
              <a:lumOff val="40000"/>
            </a:schemeClr>
          </a:solidFill>
        </p:spPr>
        <p:txBody>
          <a:bodyPr rtlCol="0">
            <a:noAutofit/>
          </a:bodyPr>
          <a:lstStyle/>
          <a:p>
            <a:pPr algn="l" eaLnBrk="1" fontAlgn="auto" hangingPunct="1">
              <a:lnSpc>
                <a:spcPct val="160000"/>
              </a:lnSpc>
              <a:spcAft>
                <a:spcPts val="0"/>
              </a:spcAft>
              <a:defRPr/>
            </a:pPr>
            <a:r>
              <a:rPr lang="es-ES" sz="2400" b="1" dirty="0" smtClean="0">
                <a:solidFill>
                  <a:schemeClr val="tx1"/>
                </a:solidFill>
                <a:latin typeface="Arial" pitchFamily="34" charset="0"/>
                <a:cs typeface="Arial" pitchFamily="34" charset="0"/>
              </a:rPr>
              <a:t>Habría un gran desafío por delante y ello amerita </a:t>
            </a:r>
            <a:r>
              <a:rPr lang="es-ES" sz="2400" b="1" dirty="0" err="1" smtClean="0">
                <a:solidFill>
                  <a:schemeClr val="tx1"/>
                </a:solidFill>
                <a:latin typeface="Arial" pitchFamily="34" charset="0"/>
                <a:cs typeface="Arial" pitchFamily="34" charset="0"/>
              </a:rPr>
              <a:t>repen-sar</a:t>
            </a:r>
            <a:r>
              <a:rPr lang="es-ES" sz="2400" b="1" dirty="0" smtClean="0">
                <a:solidFill>
                  <a:schemeClr val="tx1"/>
                </a:solidFill>
                <a:latin typeface="Arial" pitchFamily="34" charset="0"/>
                <a:cs typeface="Arial" pitchFamily="34" charset="0"/>
              </a:rPr>
              <a:t> como debe organizarse el Estado para poder alcanzar un fin tan exigente a la luz de la realidad actual. </a:t>
            </a:r>
          </a:p>
          <a:p>
            <a:pPr algn="l" eaLnBrk="1" fontAlgn="auto" hangingPunct="1">
              <a:lnSpc>
                <a:spcPct val="160000"/>
              </a:lnSpc>
              <a:spcAft>
                <a:spcPts val="0"/>
              </a:spcAft>
              <a:buFont typeface="Arial" pitchFamily="34" charset="0"/>
              <a:buNone/>
              <a:defRPr/>
            </a:pPr>
            <a:endParaRPr lang="es-ES" sz="2400" b="1" spc="-80" dirty="0" smtClean="0">
              <a:solidFill>
                <a:schemeClr val="tx1"/>
              </a:solidFill>
              <a:latin typeface="Arial" pitchFamily="34" charset="0"/>
              <a:cs typeface="Arial" pitchFamily="34" charset="0"/>
            </a:endParaRPr>
          </a:p>
          <a:p>
            <a:pPr algn="l" eaLnBrk="1" fontAlgn="auto" hangingPunct="1">
              <a:lnSpc>
                <a:spcPct val="160000"/>
              </a:lnSpc>
              <a:spcAft>
                <a:spcPts val="0"/>
              </a:spcAft>
              <a:buFont typeface="Arial" pitchFamily="34" charset="0"/>
              <a:buNone/>
              <a:defRPr/>
            </a:pPr>
            <a:r>
              <a:rPr lang="es-ES" sz="2400" b="1" spc="-80" dirty="0" smtClean="0">
                <a:solidFill>
                  <a:schemeClr val="tx1"/>
                </a:solidFill>
                <a:latin typeface="Arial" pitchFamily="34" charset="0"/>
                <a:cs typeface="Arial" pitchFamily="34" charset="0"/>
              </a:rPr>
              <a:t>El proyecto y construcción de las grandes obras </a:t>
            </a:r>
            <a:r>
              <a:rPr lang="es-ES" sz="2400" b="1" spc="-80" dirty="0" err="1" smtClean="0">
                <a:solidFill>
                  <a:schemeClr val="tx1"/>
                </a:solidFill>
                <a:latin typeface="Arial" pitchFamily="34" charset="0"/>
                <a:cs typeface="Arial" pitchFamily="34" charset="0"/>
              </a:rPr>
              <a:t>hidroeléc-tricas</a:t>
            </a:r>
            <a:r>
              <a:rPr lang="es-ES" sz="2400" b="1" spc="-80" dirty="0" smtClean="0">
                <a:solidFill>
                  <a:schemeClr val="tx1"/>
                </a:solidFill>
                <a:latin typeface="Arial" pitchFamily="34" charset="0"/>
                <a:cs typeface="Arial" pitchFamily="34" charset="0"/>
              </a:rPr>
              <a:t> requiere como mínimo un plazo de 8 años desde el nivel de esquema preliminar hasta su puesta en marcha. </a:t>
            </a:r>
            <a:endParaRPr lang="es-ES" sz="2400" dirty="0" smtClean="0">
              <a:solidFill>
                <a:schemeClr val="tx1"/>
              </a:solidFill>
              <a:latin typeface="Arial" pitchFamily="34" charset="0"/>
              <a:cs typeface="Arial" pitchFamily="34" charset="0"/>
            </a:endParaRPr>
          </a:p>
          <a:p>
            <a:pPr algn="l" eaLnBrk="1" fontAlgn="auto" hangingPunct="1">
              <a:lnSpc>
                <a:spcPct val="160000"/>
              </a:lnSpc>
              <a:spcAft>
                <a:spcPts val="0"/>
              </a:spcAft>
              <a:buFont typeface="Arial" pitchFamily="34" charset="0"/>
              <a:buNone/>
              <a:defRPr/>
            </a:pPr>
            <a:endParaRPr lang="es-ES" sz="2400" dirty="0">
              <a:solidFill>
                <a:schemeClr val="tx1"/>
              </a:solidFill>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1 Título"/>
          <p:cNvSpPr>
            <a:spLocks noGrp="1"/>
          </p:cNvSpPr>
          <p:nvPr>
            <p:ph type="ctrTitle"/>
          </p:nvPr>
        </p:nvSpPr>
        <p:spPr>
          <a:xfrm>
            <a:off x="2051050" y="268288"/>
            <a:ext cx="5041900" cy="1000125"/>
          </a:xfrm>
          <a:solidFill>
            <a:schemeClr val="accent4">
              <a:lumMod val="75000"/>
            </a:schemeClr>
          </a:solidFill>
        </p:spPr>
        <p:txBody>
          <a:bodyPr/>
          <a:lstStyle/>
          <a:p>
            <a:pPr eaLnBrk="1" hangingPunct="1">
              <a:defRPr/>
            </a:pPr>
            <a:r>
              <a:rPr lang="es-ES" sz="2800" b="1" dirty="0" smtClean="0">
                <a:solidFill>
                  <a:schemeClr val="bg1"/>
                </a:solidFill>
                <a:latin typeface="Arial" charset="0"/>
                <a:cs typeface="Arial" charset="0"/>
              </a:rPr>
              <a:t>ORGANIZACIÓN PARA EL           </a:t>
            </a:r>
            <a:br>
              <a:rPr lang="es-ES" sz="2800" b="1" dirty="0" smtClean="0">
                <a:solidFill>
                  <a:schemeClr val="bg1"/>
                </a:solidFill>
                <a:latin typeface="Arial" charset="0"/>
                <a:cs typeface="Arial" charset="0"/>
              </a:rPr>
            </a:br>
            <a:r>
              <a:rPr lang="es-ES" sz="2800" b="1" dirty="0" smtClean="0">
                <a:solidFill>
                  <a:schemeClr val="bg1"/>
                </a:solidFill>
                <a:latin typeface="Arial" charset="0"/>
                <a:cs typeface="Arial" charset="0"/>
              </a:rPr>
              <a:t>SECTOR HIDROELECTRICO</a:t>
            </a:r>
            <a:endParaRPr lang="es-ES" sz="1800" b="1" dirty="0" smtClean="0">
              <a:solidFill>
                <a:schemeClr val="bg1"/>
              </a:solidFill>
              <a:latin typeface="Arial" charset="0"/>
              <a:cs typeface="Arial" charset="0"/>
            </a:endParaRPr>
          </a:p>
        </p:txBody>
      </p:sp>
      <p:sp>
        <p:nvSpPr>
          <p:cNvPr id="49155" name="2 Subtítulo"/>
          <p:cNvSpPr>
            <a:spLocks noGrp="1"/>
          </p:cNvSpPr>
          <p:nvPr>
            <p:ph type="subTitle" idx="1"/>
          </p:nvPr>
        </p:nvSpPr>
        <p:spPr>
          <a:xfrm>
            <a:off x="611188" y="1773238"/>
            <a:ext cx="7921625" cy="4176712"/>
          </a:xfrm>
          <a:solidFill>
            <a:schemeClr val="accent4">
              <a:lumMod val="20000"/>
              <a:lumOff val="80000"/>
            </a:schemeClr>
          </a:solidFill>
        </p:spPr>
        <p:txBody>
          <a:bodyPr/>
          <a:lstStyle/>
          <a:p>
            <a:pPr algn="l" eaLnBrk="1" hangingPunct="1">
              <a:lnSpc>
                <a:spcPct val="160000"/>
              </a:lnSpc>
              <a:defRPr/>
            </a:pPr>
            <a:r>
              <a:rPr lang="es-ES" sz="2400" b="1" dirty="0" smtClean="0">
                <a:solidFill>
                  <a:schemeClr val="tx1"/>
                </a:solidFill>
                <a:latin typeface="Arial" charset="0"/>
                <a:cs typeface="Arial" charset="0"/>
              </a:rPr>
              <a:t>Para elaborar un programa de corto, mediano y largo plazo que apunte a la solución integral de la oferta eléctrica, habría que recrear un ámbito específico.</a:t>
            </a:r>
          </a:p>
          <a:p>
            <a:pPr algn="l" eaLnBrk="1" hangingPunct="1">
              <a:defRPr/>
            </a:pPr>
            <a:endParaRPr lang="es-ES" sz="2400" b="1" dirty="0" smtClean="0">
              <a:solidFill>
                <a:schemeClr val="tx1"/>
              </a:solidFill>
              <a:latin typeface="Arial" charset="0"/>
              <a:cs typeface="Arial" charset="0"/>
            </a:endParaRPr>
          </a:p>
          <a:p>
            <a:pPr algn="l" eaLnBrk="1" hangingPunct="1">
              <a:lnSpc>
                <a:spcPct val="160000"/>
              </a:lnSpc>
              <a:defRPr/>
            </a:pPr>
            <a:r>
              <a:rPr lang="es-ES" sz="2400" b="1" dirty="0" smtClean="0">
                <a:solidFill>
                  <a:schemeClr val="tx1"/>
                </a:solidFill>
                <a:latin typeface="Arial" charset="0"/>
                <a:cs typeface="Arial" charset="0"/>
              </a:rPr>
              <a:t>Pareciera conveniente organizar el funcionamiento de una Agencia Nacional de Aprovechamientos Hidroeléctricos que se dedique a esta problemática. </a:t>
            </a:r>
          </a:p>
        </p:txBody>
      </p:sp>
    </p:spTree>
  </p:cSld>
  <p:clrMapOvr>
    <a:masterClrMapping/>
  </p:clrMapOvr>
  <p:transition>
    <p:dissolv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2 Subtítulo"/>
          <p:cNvSpPr>
            <a:spLocks noGrp="1"/>
          </p:cNvSpPr>
          <p:nvPr>
            <p:ph type="subTitle" idx="1"/>
          </p:nvPr>
        </p:nvSpPr>
        <p:spPr>
          <a:xfrm>
            <a:off x="539552" y="1773783"/>
            <a:ext cx="8065268" cy="3527425"/>
          </a:xfrm>
          <a:solidFill>
            <a:schemeClr val="accent4">
              <a:lumMod val="20000"/>
              <a:lumOff val="80000"/>
            </a:schemeClr>
          </a:solidFill>
        </p:spPr>
        <p:txBody>
          <a:bodyPr rtlCol="0">
            <a:normAutofit lnSpcReduction="10000"/>
          </a:bodyPr>
          <a:lstStyle/>
          <a:p>
            <a:pPr algn="l" eaLnBrk="1" fontAlgn="auto" hangingPunct="1">
              <a:lnSpc>
                <a:spcPct val="150000"/>
              </a:lnSpc>
              <a:spcAft>
                <a:spcPts val="0"/>
              </a:spcAft>
              <a:buFont typeface="Wingdings" pitchFamily="2" charset="2"/>
              <a:buChar char="§"/>
              <a:defRPr/>
            </a:pPr>
            <a:r>
              <a:rPr lang="es-ES" sz="2400" dirty="0" smtClean="0">
                <a:solidFill>
                  <a:schemeClr val="tx1"/>
                </a:solidFill>
                <a:latin typeface="Arial" charset="0"/>
                <a:cs typeface="Arial" charset="0"/>
              </a:rPr>
              <a:t>  </a:t>
            </a:r>
            <a:r>
              <a:rPr lang="es-ES" sz="2400" b="1" dirty="0" smtClean="0">
                <a:solidFill>
                  <a:schemeClr val="tx1"/>
                </a:solidFill>
                <a:latin typeface="Arial" charset="0"/>
                <a:cs typeface="Arial" charset="0"/>
              </a:rPr>
              <a:t>Para crearla hay que definir cómo se articularían las gestiones con las provincias.</a:t>
            </a:r>
          </a:p>
          <a:p>
            <a:pPr algn="l" eaLnBrk="1" fontAlgn="auto" hangingPunct="1">
              <a:lnSpc>
                <a:spcPct val="150000"/>
              </a:lnSpc>
              <a:spcAft>
                <a:spcPts val="0"/>
              </a:spcAft>
              <a:buFont typeface="Wingdings" pitchFamily="2" charset="2"/>
              <a:buChar char="§"/>
              <a:defRPr/>
            </a:pPr>
            <a:endParaRPr lang="es-ES" sz="2400" b="1" dirty="0" smtClean="0">
              <a:solidFill>
                <a:schemeClr val="tx1"/>
              </a:solidFill>
              <a:latin typeface="Arial" charset="0"/>
              <a:cs typeface="Arial" charset="0"/>
            </a:endParaRPr>
          </a:p>
          <a:p>
            <a:pPr algn="l" eaLnBrk="1" fontAlgn="auto" hangingPunct="1">
              <a:lnSpc>
                <a:spcPct val="150000"/>
              </a:lnSpc>
              <a:spcAft>
                <a:spcPts val="0"/>
              </a:spcAft>
              <a:buFont typeface="Wingdings" pitchFamily="2" charset="2"/>
              <a:buChar char="§"/>
              <a:defRPr/>
            </a:pPr>
            <a:r>
              <a:rPr lang="es-ES" sz="2400" b="1" dirty="0" smtClean="0">
                <a:solidFill>
                  <a:schemeClr val="tx1"/>
                </a:solidFill>
                <a:latin typeface="Arial" charset="0"/>
                <a:cs typeface="Arial" charset="0"/>
              </a:rPr>
              <a:t>  Esta debería tener vinculación con algún organismo específico de representación federal, creado a tal fin o a crearse.</a:t>
            </a:r>
          </a:p>
        </p:txBody>
      </p:sp>
      <p:sp>
        <p:nvSpPr>
          <p:cNvPr id="52227" name="3 CuadroTexto"/>
          <p:cNvSpPr txBox="1">
            <a:spLocks noChangeArrowheads="1"/>
          </p:cNvSpPr>
          <p:nvPr/>
        </p:nvSpPr>
        <p:spPr bwMode="auto">
          <a:xfrm>
            <a:off x="468313" y="620713"/>
            <a:ext cx="8064500" cy="523875"/>
          </a:xfrm>
          <a:prstGeom prst="rect">
            <a:avLst/>
          </a:prstGeom>
          <a:solidFill>
            <a:schemeClr val="accent6">
              <a:lumMod val="60000"/>
              <a:lumOff val="40000"/>
            </a:schemeClr>
          </a:solidFill>
          <a:ln w="9525">
            <a:noFill/>
            <a:miter lim="800000"/>
            <a:headEnd/>
            <a:tailEnd/>
          </a:ln>
        </p:spPr>
        <p:txBody>
          <a:bodyPr>
            <a:spAutoFit/>
          </a:bodyPr>
          <a:lstStyle/>
          <a:p>
            <a:r>
              <a:rPr lang="es-ES" sz="2800" b="1" dirty="0">
                <a:cs typeface="Arial" charset="0"/>
              </a:rPr>
              <a:t>A</a:t>
            </a:r>
            <a:r>
              <a:rPr lang="es-ES" sz="2800" b="1" dirty="0">
                <a:latin typeface="Arial Narrow" pitchFamily="34" charset="0"/>
                <a:cs typeface="Arial" charset="0"/>
              </a:rPr>
              <a:t>gencia Nacional de Aprovechamientos Hidroeléctricos</a:t>
            </a:r>
            <a:endParaRPr lang="es-ES" sz="2800" dirty="0">
              <a:latin typeface="Arial Narrow" pitchFamily="34" charset="0"/>
            </a:endParaRPr>
          </a:p>
        </p:txBody>
      </p:sp>
    </p:spTree>
  </p:cSld>
  <p:clrMapOvr>
    <a:masterClrMapping/>
  </p:clrMapOvr>
  <p:transition>
    <p:dissolv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Título"/>
          <p:cNvSpPr>
            <a:spLocks noGrp="1"/>
          </p:cNvSpPr>
          <p:nvPr>
            <p:ph type="ctrTitle"/>
          </p:nvPr>
        </p:nvSpPr>
        <p:spPr>
          <a:xfrm>
            <a:off x="1116013" y="188640"/>
            <a:ext cx="6913562" cy="857250"/>
          </a:xfrm>
          <a:solidFill>
            <a:schemeClr val="accent6">
              <a:lumMod val="50000"/>
            </a:schemeClr>
          </a:solidFill>
        </p:spPr>
        <p:txBody>
          <a:bodyPr rtlCol="0">
            <a:normAutofit fontScale="90000"/>
          </a:bodyPr>
          <a:lstStyle/>
          <a:p>
            <a:pPr eaLnBrk="1" fontAlgn="auto" hangingPunct="1">
              <a:spcAft>
                <a:spcPts val="0"/>
              </a:spcAft>
              <a:defRPr/>
            </a:pPr>
            <a:r>
              <a:rPr lang="es-CO" sz="2800" b="1" dirty="0" smtClean="0">
                <a:solidFill>
                  <a:schemeClr val="bg1"/>
                </a:solidFill>
                <a:latin typeface="Arial" charset="0"/>
                <a:cs typeface="Arial" charset="0"/>
              </a:rPr>
              <a:t>MISIONES DE LA AGENCIA NACIONAL DE </a:t>
            </a:r>
            <a:br>
              <a:rPr lang="es-CO" sz="2800" b="1" dirty="0" smtClean="0">
                <a:solidFill>
                  <a:schemeClr val="bg1"/>
                </a:solidFill>
                <a:latin typeface="Arial" charset="0"/>
                <a:cs typeface="Arial" charset="0"/>
              </a:rPr>
            </a:br>
            <a:r>
              <a:rPr lang="es-CO" sz="2800" b="1" dirty="0" smtClean="0">
                <a:solidFill>
                  <a:schemeClr val="bg1"/>
                </a:solidFill>
                <a:latin typeface="Arial" charset="0"/>
                <a:cs typeface="Arial" charset="0"/>
              </a:rPr>
              <a:t>APROVECHAMIENTOS HIDROELECTRICOS</a:t>
            </a:r>
            <a:endParaRPr lang="es-ES" sz="1800" b="1" dirty="0" smtClean="0">
              <a:solidFill>
                <a:schemeClr val="bg1"/>
              </a:solidFill>
              <a:latin typeface="Arial" charset="0"/>
              <a:cs typeface="Arial" charset="0"/>
            </a:endParaRPr>
          </a:p>
        </p:txBody>
      </p:sp>
      <p:sp>
        <p:nvSpPr>
          <p:cNvPr id="51203" name="2 Subtítulo"/>
          <p:cNvSpPr>
            <a:spLocks noGrp="1"/>
          </p:cNvSpPr>
          <p:nvPr>
            <p:ph type="subTitle" idx="1"/>
          </p:nvPr>
        </p:nvSpPr>
        <p:spPr>
          <a:xfrm>
            <a:off x="467544" y="1341338"/>
            <a:ext cx="8208912" cy="5111998"/>
          </a:xfrm>
          <a:solidFill>
            <a:schemeClr val="accent6">
              <a:lumMod val="40000"/>
              <a:lumOff val="60000"/>
            </a:schemeClr>
          </a:solidFill>
        </p:spPr>
        <p:txBody>
          <a:bodyPr/>
          <a:lstStyle/>
          <a:p>
            <a:pPr algn="l" eaLnBrk="1" hangingPunct="1">
              <a:lnSpc>
                <a:spcPct val="150000"/>
              </a:lnSpc>
              <a:spcBef>
                <a:spcPct val="0"/>
              </a:spcBef>
              <a:spcAft>
                <a:spcPts val="2400"/>
              </a:spcAft>
              <a:buFont typeface="Wingdings" pitchFamily="2" charset="2"/>
              <a:buChar char="q"/>
              <a:defRPr/>
            </a:pPr>
            <a:r>
              <a:rPr lang="es-ES" sz="2400" dirty="0" smtClean="0">
                <a:solidFill>
                  <a:schemeClr val="tx1"/>
                </a:solidFill>
                <a:latin typeface="Arial" charset="0"/>
                <a:cs typeface="Arial" charset="0"/>
              </a:rPr>
              <a:t> </a:t>
            </a:r>
            <a:r>
              <a:rPr lang="es-ES" sz="2400" b="1" dirty="0" smtClean="0">
                <a:solidFill>
                  <a:schemeClr val="tx1"/>
                </a:solidFill>
                <a:latin typeface="Arial" charset="0"/>
                <a:cs typeface="Arial" charset="0"/>
              </a:rPr>
              <a:t>realizar la planificación a corto, mediano y largo plazo del Sector Hidroeléctrico,</a:t>
            </a:r>
          </a:p>
          <a:p>
            <a:pPr algn="l" eaLnBrk="1" hangingPunct="1">
              <a:lnSpc>
                <a:spcPct val="150000"/>
              </a:lnSpc>
              <a:spcBef>
                <a:spcPct val="0"/>
              </a:spcBef>
              <a:spcAft>
                <a:spcPts val="2400"/>
              </a:spcAft>
              <a:buFont typeface="Wingdings" pitchFamily="2" charset="2"/>
              <a:buChar char="q"/>
              <a:defRPr/>
            </a:pPr>
            <a:r>
              <a:rPr lang="es-ES" sz="2400" b="1" dirty="0" smtClean="0">
                <a:solidFill>
                  <a:schemeClr val="tx1"/>
                </a:solidFill>
                <a:latin typeface="Arial" pitchFamily="34" charset="0"/>
                <a:cs typeface="Arial" pitchFamily="34" charset="0"/>
              </a:rPr>
              <a:t>coordinar con las administraciones provinciales la instrumentación de una política nacional de genera-</a:t>
            </a:r>
            <a:r>
              <a:rPr lang="es-ES" sz="2400" b="1" dirty="0" err="1" smtClean="0">
                <a:solidFill>
                  <a:schemeClr val="tx1"/>
                </a:solidFill>
                <a:latin typeface="Arial" pitchFamily="34" charset="0"/>
                <a:cs typeface="Arial" pitchFamily="34" charset="0"/>
              </a:rPr>
              <a:t>ción</a:t>
            </a:r>
            <a:r>
              <a:rPr lang="es-ES" sz="2400" b="1" dirty="0" smtClean="0">
                <a:solidFill>
                  <a:schemeClr val="tx1"/>
                </a:solidFill>
                <a:latin typeface="Arial" pitchFamily="34" charset="0"/>
                <a:cs typeface="Arial" pitchFamily="34" charset="0"/>
              </a:rPr>
              <a:t> hidroeléctrica,</a:t>
            </a:r>
          </a:p>
          <a:p>
            <a:pPr algn="l" eaLnBrk="1" hangingPunct="1">
              <a:lnSpc>
                <a:spcPct val="150000"/>
              </a:lnSpc>
              <a:spcBef>
                <a:spcPct val="0"/>
              </a:spcBef>
              <a:spcAft>
                <a:spcPts val="2400"/>
              </a:spcAft>
              <a:buFont typeface="Wingdings" pitchFamily="2" charset="2"/>
              <a:buChar char="q"/>
              <a:defRPr/>
            </a:pPr>
            <a:r>
              <a:rPr lang="es-ES" sz="2400" b="1" dirty="0" smtClean="0">
                <a:solidFill>
                  <a:schemeClr val="tx1"/>
                </a:solidFill>
                <a:latin typeface="Arial" charset="0"/>
                <a:cs typeface="Arial" charset="0"/>
              </a:rPr>
              <a:t>realizar la revisión, adecuación y avance de los pro-</a:t>
            </a:r>
            <a:r>
              <a:rPr lang="es-ES" sz="2400" b="1" dirty="0" err="1" smtClean="0">
                <a:solidFill>
                  <a:schemeClr val="tx1"/>
                </a:solidFill>
                <a:latin typeface="Arial" charset="0"/>
                <a:cs typeface="Arial" charset="0"/>
              </a:rPr>
              <a:t>yectos</a:t>
            </a:r>
            <a:r>
              <a:rPr lang="es-ES" sz="2400" b="1" dirty="0" smtClean="0">
                <a:solidFill>
                  <a:schemeClr val="tx1"/>
                </a:solidFill>
                <a:latin typeface="Arial" charset="0"/>
                <a:cs typeface="Arial" charset="0"/>
              </a:rPr>
              <a:t> en cartera y emprender el diseño de nuevos emprendimientos hidroeléctricos, </a:t>
            </a:r>
          </a:p>
          <a:p>
            <a:pPr algn="l" eaLnBrk="1" hangingPunct="1">
              <a:lnSpc>
                <a:spcPct val="150000"/>
              </a:lnSpc>
              <a:spcBef>
                <a:spcPct val="0"/>
              </a:spcBef>
              <a:spcAft>
                <a:spcPts val="2400"/>
              </a:spcAft>
              <a:buFont typeface="Wingdings" pitchFamily="2" charset="2"/>
              <a:buChar char="q"/>
              <a:defRPr/>
            </a:pPr>
            <a:endParaRPr lang="es-ES" sz="2400" b="1" dirty="0" smtClean="0">
              <a:solidFill>
                <a:schemeClr val="tx1"/>
              </a:solidFill>
              <a:latin typeface="Arial" charset="0"/>
              <a:cs typeface="Arial" charset="0"/>
            </a:endParaRPr>
          </a:p>
        </p:txBody>
      </p:sp>
    </p:spTree>
  </p:cSld>
  <p:clrMapOvr>
    <a:masterClrMapping/>
  </p:clrMapOvr>
  <p:transition>
    <p:dissolv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750" y="620713"/>
            <a:ext cx="7993063" cy="5760615"/>
          </a:xfrm>
          <a:solidFill>
            <a:schemeClr val="accent6">
              <a:lumMod val="40000"/>
              <a:lumOff val="60000"/>
            </a:schemeClr>
          </a:solidFill>
        </p:spPr>
        <p:txBody>
          <a:bodyPr/>
          <a:lstStyle/>
          <a:p>
            <a:pPr eaLnBrk="1" hangingPunct="1">
              <a:lnSpc>
                <a:spcPct val="150000"/>
              </a:lnSpc>
              <a:spcBef>
                <a:spcPct val="0"/>
              </a:spcBef>
              <a:spcAft>
                <a:spcPts val="2400"/>
              </a:spcAft>
              <a:buFont typeface="Wingdings" pitchFamily="2" charset="2"/>
              <a:buChar char="q"/>
              <a:defRPr/>
            </a:pPr>
            <a:r>
              <a:rPr lang="es-ES" sz="2400" b="1" dirty="0" smtClean="0">
                <a:latin typeface="Arial" pitchFamily="34" charset="0"/>
                <a:cs typeface="Arial" pitchFamily="34" charset="0"/>
              </a:rPr>
              <a:t>licitar la construcción, operación y mantenimiento de aprovechamientos hidroeléctricos nuevos, </a:t>
            </a:r>
          </a:p>
          <a:p>
            <a:pPr eaLnBrk="1" hangingPunct="1">
              <a:lnSpc>
                <a:spcPct val="150000"/>
              </a:lnSpc>
              <a:spcBef>
                <a:spcPct val="0"/>
              </a:spcBef>
              <a:spcAft>
                <a:spcPts val="2400"/>
              </a:spcAft>
              <a:buFont typeface="Wingdings" pitchFamily="2" charset="2"/>
              <a:buChar char="q"/>
              <a:defRPr/>
            </a:pPr>
            <a:r>
              <a:rPr lang="es-CO" sz="2400" b="1" dirty="0" smtClean="0">
                <a:latin typeface="Arial" pitchFamily="34" charset="0"/>
                <a:cs typeface="Arial" pitchFamily="34" charset="0"/>
              </a:rPr>
              <a:t>r</a:t>
            </a:r>
            <a:r>
              <a:rPr lang="es-ES" sz="2400" b="1" dirty="0" smtClean="0">
                <a:latin typeface="Arial" pitchFamily="34" charset="0"/>
                <a:cs typeface="Arial" pitchFamily="34" charset="0"/>
              </a:rPr>
              <a:t>ecepcionar, al vencimiento de los plazos de con-cesión, los aprovechamientos hidroeléctricos existentes cuya titularidad, en su mayoría, ostenta el Estado Nacional,</a:t>
            </a:r>
            <a:r>
              <a:rPr lang="es-ES" sz="2400" dirty="0" smtClean="0">
                <a:latin typeface="Arial" pitchFamily="34" charset="0"/>
                <a:cs typeface="Arial" pitchFamily="34" charset="0"/>
              </a:rPr>
              <a:t> </a:t>
            </a:r>
          </a:p>
          <a:p>
            <a:pPr eaLnBrk="1" hangingPunct="1">
              <a:lnSpc>
                <a:spcPct val="150000"/>
              </a:lnSpc>
              <a:spcBef>
                <a:spcPct val="0"/>
              </a:spcBef>
              <a:spcAft>
                <a:spcPts val="2400"/>
              </a:spcAft>
              <a:buFont typeface="Wingdings" pitchFamily="2" charset="2"/>
              <a:buChar char="q"/>
              <a:defRPr/>
            </a:pPr>
            <a:r>
              <a:rPr lang="es-ES" sz="2400" b="1" dirty="0" smtClean="0">
                <a:latin typeface="Arial" pitchFamily="34" charset="0"/>
                <a:cs typeface="Arial" pitchFamily="34" charset="0"/>
              </a:rPr>
              <a:t>licitar la adecuación, operación y mantenimiento de aprovechamientos hidroeléctricos existentes cuyo período de concesión haya caducado, </a:t>
            </a:r>
          </a:p>
          <a:p>
            <a:pPr eaLnBrk="1" hangingPunct="1">
              <a:lnSpc>
                <a:spcPct val="150000"/>
              </a:lnSpc>
              <a:spcBef>
                <a:spcPct val="0"/>
              </a:spcBef>
              <a:spcAft>
                <a:spcPts val="2400"/>
              </a:spcAft>
              <a:buFont typeface="Wingdings" pitchFamily="2" charset="2"/>
              <a:buChar char="q"/>
              <a:defRPr/>
            </a:pPr>
            <a:endParaRPr lang="es-ES" sz="2400" dirty="0" smtClean="0">
              <a:latin typeface="Arial" pitchFamily="34" charset="0"/>
              <a:cs typeface="Arial" pitchFamily="34" charset="0"/>
            </a:endParaRPr>
          </a:p>
        </p:txBody>
      </p:sp>
      <p:sp>
        <p:nvSpPr>
          <p:cNvPr id="5" name="4 Marcador de número de diapositiva"/>
          <p:cNvSpPr>
            <a:spLocks noGrp="1"/>
          </p:cNvSpPr>
          <p:nvPr>
            <p:ph type="sldNum" sz="quarter" idx="12"/>
          </p:nvPr>
        </p:nvSpPr>
        <p:spPr/>
        <p:txBody>
          <a:bodyPr/>
          <a:lstStyle/>
          <a:p>
            <a:pPr>
              <a:defRPr/>
            </a:pPr>
            <a:fld id="{6843B47D-415C-48F8-8CF7-AC020614B34D}" type="slidenum">
              <a:rPr lang="es-ES" smtClean="0"/>
              <a:pPr>
                <a:defRPr/>
              </a:pPr>
              <a:t>57</a:t>
            </a:fld>
            <a:endParaRPr lang="es-E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55650" y="909315"/>
            <a:ext cx="7777163" cy="3815829"/>
          </a:xfrm>
          <a:solidFill>
            <a:schemeClr val="accent6">
              <a:lumMod val="40000"/>
              <a:lumOff val="60000"/>
            </a:schemeClr>
          </a:solidFill>
        </p:spPr>
        <p:txBody>
          <a:bodyPr/>
          <a:lstStyle/>
          <a:p>
            <a:pPr eaLnBrk="1" fontAlgn="auto" hangingPunct="1">
              <a:lnSpc>
                <a:spcPct val="150000"/>
              </a:lnSpc>
              <a:spcBef>
                <a:spcPts val="0"/>
              </a:spcBef>
              <a:spcAft>
                <a:spcPts val="2400"/>
              </a:spcAft>
              <a:buFont typeface="Wingdings" pitchFamily="2" charset="2"/>
              <a:buChar char="q"/>
              <a:defRPr/>
            </a:pPr>
            <a:r>
              <a:rPr lang="es-ES" sz="2400" b="1" dirty="0" smtClean="0">
                <a:latin typeface="Arial" pitchFamily="34" charset="0"/>
                <a:cs typeface="Arial" pitchFamily="34" charset="0"/>
              </a:rPr>
              <a:t>promover la formación de profesionales en la especialidad para resolver el vacío generacional existente en la actualidad,</a:t>
            </a:r>
          </a:p>
          <a:p>
            <a:pPr eaLnBrk="1" fontAlgn="auto" hangingPunct="1">
              <a:lnSpc>
                <a:spcPct val="150000"/>
              </a:lnSpc>
              <a:spcBef>
                <a:spcPts val="0"/>
              </a:spcBef>
              <a:spcAft>
                <a:spcPts val="2400"/>
              </a:spcAft>
              <a:buFont typeface="Wingdings" pitchFamily="2" charset="2"/>
              <a:buChar char="q"/>
              <a:defRPr/>
            </a:pPr>
            <a:r>
              <a:rPr lang="es-ES" sz="2400" b="1" spc="-30" dirty="0" smtClean="0">
                <a:latin typeface="Arial" pitchFamily="34" charset="0"/>
                <a:cs typeface="Arial" pitchFamily="34" charset="0"/>
              </a:rPr>
              <a:t>constituir el archivo técnico de la documentación perteneciente a los aprovechamientos </a:t>
            </a:r>
            <a:r>
              <a:rPr lang="es-ES" sz="2400" b="1" spc="-30" dirty="0" err="1" smtClean="0">
                <a:latin typeface="Arial" pitchFamily="34" charset="0"/>
                <a:cs typeface="Arial" pitchFamily="34" charset="0"/>
              </a:rPr>
              <a:t>hidroeléc-tricos</a:t>
            </a:r>
            <a:r>
              <a:rPr lang="es-ES" sz="2400" b="1" spc="-30" dirty="0" smtClean="0">
                <a:latin typeface="Arial" pitchFamily="34" charset="0"/>
                <a:cs typeface="Arial" pitchFamily="34" charset="0"/>
              </a:rPr>
              <a:t> en cartera, en explotación y futuros.</a:t>
            </a:r>
          </a:p>
        </p:txBody>
      </p:sp>
      <p:sp>
        <p:nvSpPr>
          <p:cNvPr id="5" name="4 Marcador de número de diapositiva"/>
          <p:cNvSpPr>
            <a:spLocks noGrp="1"/>
          </p:cNvSpPr>
          <p:nvPr>
            <p:ph type="sldNum" sz="quarter" idx="12"/>
          </p:nvPr>
        </p:nvSpPr>
        <p:spPr/>
        <p:txBody>
          <a:bodyPr/>
          <a:lstStyle/>
          <a:p>
            <a:pPr>
              <a:defRPr/>
            </a:pPr>
            <a:fld id="{A33859EB-EA90-4161-8DB0-DC82139AF011}" type="slidenum">
              <a:rPr lang="es-ES" smtClean="0"/>
              <a:pPr>
                <a:defRPr/>
              </a:pPr>
              <a:t>58</a:t>
            </a:fld>
            <a:endParaRPr lang="es-E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2 Subtítulo"/>
          <p:cNvSpPr>
            <a:spLocks noGrp="1"/>
          </p:cNvSpPr>
          <p:nvPr>
            <p:ph type="subTitle" idx="1"/>
          </p:nvPr>
        </p:nvSpPr>
        <p:spPr>
          <a:xfrm>
            <a:off x="395288" y="333375"/>
            <a:ext cx="8424862" cy="6191250"/>
          </a:xfrm>
          <a:solidFill>
            <a:schemeClr val="accent1">
              <a:lumMod val="20000"/>
              <a:lumOff val="80000"/>
            </a:schemeClr>
          </a:solidFill>
          <a:ln w="57150">
            <a:solidFill>
              <a:schemeClr val="accent6">
                <a:lumMod val="50000"/>
              </a:schemeClr>
            </a:solidFill>
          </a:ln>
        </p:spPr>
        <p:txBody>
          <a:bodyPr/>
          <a:lstStyle/>
          <a:p>
            <a:pPr eaLnBrk="1" hangingPunct="1">
              <a:spcBef>
                <a:spcPct val="0"/>
              </a:spcBef>
              <a:spcAft>
                <a:spcPts val="2400"/>
              </a:spcAft>
              <a:buClr>
                <a:srgbClr val="FFFF00"/>
              </a:buClr>
              <a:defRPr/>
            </a:pPr>
            <a:endParaRPr lang="es-CO" sz="2800" b="1" dirty="0" smtClean="0">
              <a:solidFill>
                <a:schemeClr val="tx1"/>
              </a:solidFill>
              <a:latin typeface="Arial Black" pitchFamily="34" charset="0"/>
              <a:cs typeface="Arial" charset="0"/>
            </a:endParaRPr>
          </a:p>
          <a:p>
            <a:pPr eaLnBrk="1" hangingPunct="1">
              <a:spcBef>
                <a:spcPct val="0"/>
              </a:spcBef>
              <a:spcAft>
                <a:spcPts val="2400"/>
              </a:spcAft>
              <a:buClr>
                <a:srgbClr val="FFFF00"/>
              </a:buClr>
              <a:defRPr/>
            </a:pPr>
            <a:endParaRPr lang="es-CO" sz="2800" b="1" dirty="0" smtClean="0">
              <a:solidFill>
                <a:schemeClr val="tx1"/>
              </a:solidFill>
              <a:latin typeface="Arial Black" pitchFamily="34" charset="0"/>
              <a:cs typeface="Arial" charset="0"/>
            </a:endParaRPr>
          </a:p>
          <a:p>
            <a:pPr eaLnBrk="1" hangingPunct="1">
              <a:spcBef>
                <a:spcPct val="0"/>
              </a:spcBef>
              <a:spcAft>
                <a:spcPts val="2400"/>
              </a:spcAft>
              <a:buClr>
                <a:srgbClr val="FFFF00"/>
              </a:buClr>
              <a:defRPr/>
            </a:pPr>
            <a:endParaRPr lang="es-CO" sz="2800" b="1" dirty="0" smtClean="0">
              <a:solidFill>
                <a:srgbClr val="3333FF"/>
              </a:solidFill>
              <a:latin typeface="Arial Black" pitchFamily="34" charset="0"/>
              <a:cs typeface="Arial" charset="0"/>
            </a:endParaRPr>
          </a:p>
          <a:p>
            <a:pPr eaLnBrk="1" hangingPunct="1">
              <a:spcBef>
                <a:spcPct val="0"/>
              </a:spcBef>
              <a:spcAft>
                <a:spcPts val="2400"/>
              </a:spcAft>
              <a:buClr>
                <a:srgbClr val="FFFF00"/>
              </a:buClr>
              <a:defRPr/>
            </a:pPr>
            <a:r>
              <a:rPr lang="es-CO" sz="2800" b="1" dirty="0" smtClean="0">
                <a:solidFill>
                  <a:schemeClr val="accent6">
                    <a:lumMod val="50000"/>
                  </a:schemeClr>
                </a:solidFill>
                <a:latin typeface="Arial Black" pitchFamily="34" charset="0"/>
                <a:cs typeface="Arial" charset="0"/>
              </a:rPr>
              <a:t>¡¡ MUCHAS GRACIAS !!</a:t>
            </a:r>
          </a:p>
          <a:p>
            <a:pPr eaLnBrk="1" hangingPunct="1">
              <a:spcBef>
                <a:spcPct val="0"/>
              </a:spcBef>
              <a:spcAft>
                <a:spcPts val="2400"/>
              </a:spcAft>
              <a:buClr>
                <a:srgbClr val="FFFF00"/>
              </a:buClr>
              <a:defRPr/>
            </a:pPr>
            <a:endParaRPr lang="es-CO" sz="2800" b="1" dirty="0" smtClean="0">
              <a:solidFill>
                <a:schemeClr val="tx1"/>
              </a:solidFill>
              <a:latin typeface="Arial Black" pitchFamily="34" charset="0"/>
              <a:cs typeface="Arial" charset="0"/>
            </a:endParaRPr>
          </a:p>
          <a:p>
            <a:pPr eaLnBrk="1" hangingPunct="1">
              <a:spcBef>
                <a:spcPct val="0"/>
              </a:spcBef>
              <a:spcAft>
                <a:spcPts val="2400"/>
              </a:spcAft>
              <a:buClr>
                <a:srgbClr val="FFFF00"/>
              </a:buClr>
              <a:defRPr/>
            </a:pPr>
            <a:r>
              <a:rPr lang="es-ES" sz="2800" b="1" u="sng" dirty="0" smtClean="0">
                <a:solidFill>
                  <a:schemeClr val="tx1"/>
                </a:solidFill>
                <a:cs typeface="Arial" charset="0"/>
                <a:hlinkClick r:id="rId2"/>
              </a:rPr>
              <a:t>gmalinow3@gmail.com</a:t>
            </a:r>
            <a:endParaRPr lang="es-ES" sz="2800" b="1" dirty="0" smtClean="0">
              <a:solidFill>
                <a:schemeClr val="tx1"/>
              </a:solidFill>
              <a:cs typeface="Arial" charset="0"/>
            </a:endParaRPr>
          </a:p>
          <a:p>
            <a:pPr eaLnBrk="1" hangingPunct="1">
              <a:spcBef>
                <a:spcPct val="0"/>
              </a:spcBef>
              <a:spcAft>
                <a:spcPts val="2400"/>
              </a:spcAft>
              <a:buClr>
                <a:srgbClr val="FFFF00"/>
              </a:buClr>
              <a:defRPr/>
            </a:pPr>
            <a:endParaRPr lang="es-ES" sz="2800" b="1" dirty="0" smtClean="0">
              <a:solidFill>
                <a:schemeClr val="tx1"/>
              </a:solidFill>
              <a:cs typeface="Arial" charset="0"/>
            </a:endParaRPr>
          </a:p>
          <a:p>
            <a:pPr eaLnBrk="1" hangingPunct="1">
              <a:spcBef>
                <a:spcPct val="0"/>
              </a:spcBef>
              <a:spcAft>
                <a:spcPts val="2400"/>
              </a:spcAft>
              <a:buClr>
                <a:srgbClr val="FFFF00"/>
              </a:buClr>
              <a:defRPr/>
            </a:pPr>
            <a:endParaRPr lang="es-ES" sz="2800" b="1" dirty="0" smtClean="0">
              <a:solidFill>
                <a:schemeClr val="tx1"/>
              </a:solidFill>
              <a:latin typeface="Arial Black" pitchFamily="34" charset="0"/>
              <a:cs typeface="Arial" charset="0"/>
            </a:endParaRP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03648" y="418654"/>
            <a:ext cx="6275040" cy="922114"/>
          </a:xfrm>
          <a:solidFill>
            <a:srgbClr val="33CC33"/>
          </a:solidFill>
          <a:ln>
            <a:solidFill>
              <a:schemeClr val="tx1"/>
            </a:solidFill>
          </a:ln>
        </p:spPr>
        <p:txBody>
          <a:bodyPr/>
          <a:lstStyle/>
          <a:p>
            <a:r>
              <a:rPr lang="es-AR" sz="2800" b="1" dirty="0" smtClean="0">
                <a:solidFill>
                  <a:schemeClr val="bg1"/>
                </a:solidFill>
                <a:latin typeface="Arial" pitchFamily="34" charset="0"/>
                <a:cs typeface="Arial" pitchFamily="34" charset="0"/>
              </a:rPr>
              <a:t>Hidroelectricidad significa energía limpia y barata para hoy y mañana</a:t>
            </a:r>
            <a:endParaRPr lang="es-ES" sz="2800" dirty="0">
              <a:solidFill>
                <a:schemeClr val="bg1"/>
              </a:solidFill>
              <a:latin typeface="Arial" pitchFamily="34" charset="0"/>
              <a:cs typeface="Arial" pitchFamily="34" charset="0"/>
            </a:endParaRPr>
          </a:p>
        </p:txBody>
      </p:sp>
      <p:sp>
        <p:nvSpPr>
          <p:cNvPr id="3" name="2 Marcador de contenido"/>
          <p:cNvSpPr>
            <a:spLocks noGrp="1"/>
          </p:cNvSpPr>
          <p:nvPr>
            <p:ph idx="1"/>
          </p:nvPr>
        </p:nvSpPr>
        <p:spPr>
          <a:xfrm>
            <a:off x="323528" y="1744216"/>
            <a:ext cx="8507288" cy="4565104"/>
          </a:xfrm>
          <a:solidFill>
            <a:srgbClr val="FFFF00"/>
          </a:solidFill>
        </p:spPr>
        <p:txBody>
          <a:bodyPr/>
          <a:lstStyle/>
          <a:p>
            <a:pPr>
              <a:lnSpc>
                <a:spcPct val="150000"/>
              </a:lnSpc>
              <a:buFont typeface="Wingdings" pitchFamily="2" charset="2"/>
              <a:buChar char="q"/>
            </a:pPr>
            <a:r>
              <a:rPr lang="es-AR" sz="2400" b="1" dirty="0" smtClean="0">
                <a:latin typeface="Arial" pitchFamily="34" charset="0"/>
                <a:cs typeface="Arial" pitchFamily="34" charset="0"/>
              </a:rPr>
              <a:t>Con un promedio de vida útil del equipamiento entre 50 a 100 años, los emprendimientos hidroeléctricos son inversiones de largo plazo que pueden beneficiar a varias generaciones. </a:t>
            </a:r>
          </a:p>
          <a:p>
            <a:pPr>
              <a:buNone/>
            </a:pPr>
            <a:endParaRPr lang="es-AR" sz="2400" b="1" dirty="0" smtClean="0">
              <a:latin typeface="Arial" pitchFamily="34" charset="0"/>
              <a:cs typeface="Arial" pitchFamily="34" charset="0"/>
            </a:endParaRPr>
          </a:p>
          <a:p>
            <a:pPr>
              <a:lnSpc>
                <a:spcPct val="150000"/>
              </a:lnSpc>
              <a:buFont typeface="Wingdings" pitchFamily="2" charset="2"/>
              <a:buChar char="q"/>
            </a:pPr>
            <a:r>
              <a:rPr lang="es-AR" sz="2400" b="1" dirty="0" smtClean="0">
                <a:latin typeface="Arial" pitchFamily="34" charset="0"/>
                <a:cs typeface="Arial" pitchFamily="34" charset="0"/>
              </a:rPr>
              <a:t>Se pueden actualizar fácilmente con la incorporación de tecnologías más recientes, y tienen costos muy bajos de operación y mantenimiento.</a:t>
            </a:r>
            <a:endParaRPr lang="es-ES" sz="2400" b="1" dirty="0" smtClean="0">
              <a:latin typeface="Arial" pitchFamily="34" charset="0"/>
              <a:cs typeface="Arial" pitchFamily="34" charset="0"/>
            </a:endParaRPr>
          </a:p>
        </p:txBody>
      </p:sp>
      <p:sp>
        <p:nvSpPr>
          <p:cNvPr id="5" name="4 Marcador de número de diapositiva"/>
          <p:cNvSpPr>
            <a:spLocks noGrp="1"/>
          </p:cNvSpPr>
          <p:nvPr>
            <p:ph type="sldNum" sz="quarter" idx="12"/>
          </p:nvPr>
        </p:nvSpPr>
        <p:spPr/>
        <p:txBody>
          <a:bodyPr/>
          <a:lstStyle/>
          <a:p>
            <a:pPr>
              <a:defRPr/>
            </a:pPr>
            <a:fld id="{11AF508F-BF6B-4BA9-A158-8EBC7EBB8F30}" type="slidenum">
              <a:rPr lang="es-ES" smtClean="0"/>
              <a:pPr>
                <a:defRPr/>
              </a:pPr>
              <a:t>6</a:t>
            </a:fld>
            <a:endParaRPr lang="es-E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260648"/>
            <a:ext cx="7571184" cy="994122"/>
          </a:xfrm>
          <a:solidFill>
            <a:srgbClr val="00B050"/>
          </a:solidFill>
          <a:ln>
            <a:solidFill>
              <a:schemeClr val="tx1"/>
            </a:solidFill>
          </a:ln>
        </p:spPr>
        <p:txBody>
          <a:bodyPr/>
          <a:lstStyle/>
          <a:p>
            <a:r>
              <a:rPr lang="es-AR" sz="2800" b="1" dirty="0" smtClean="0">
                <a:solidFill>
                  <a:schemeClr val="bg1"/>
                </a:solidFill>
                <a:latin typeface="Arial" pitchFamily="34" charset="0"/>
                <a:cs typeface="Arial" pitchFamily="34" charset="0"/>
              </a:rPr>
              <a:t>La hidroelectricidad es un instrumento valioso para el desarrollo sostenible</a:t>
            </a:r>
            <a:endParaRPr lang="es-ES" dirty="0">
              <a:solidFill>
                <a:schemeClr val="bg1"/>
              </a:solidFill>
            </a:endParaRPr>
          </a:p>
        </p:txBody>
      </p:sp>
      <p:sp>
        <p:nvSpPr>
          <p:cNvPr id="3" name="2 Marcador de contenido"/>
          <p:cNvSpPr>
            <a:spLocks noGrp="1"/>
          </p:cNvSpPr>
          <p:nvPr>
            <p:ph idx="1"/>
          </p:nvPr>
        </p:nvSpPr>
        <p:spPr>
          <a:xfrm>
            <a:off x="179512" y="1700808"/>
            <a:ext cx="8820472" cy="4608512"/>
          </a:xfrm>
          <a:solidFill>
            <a:srgbClr val="FFFF00"/>
          </a:solidFill>
        </p:spPr>
        <p:txBody>
          <a:bodyPr/>
          <a:lstStyle/>
          <a:p>
            <a:pPr>
              <a:lnSpc>
                <a:spcPct val="150000"/>
              </a:lnSpc>
              <a:buFont typeface="Wingdings" pitchFamily="2" charset="2"/>
              <a:buChar char="q"/>
            </a:pPr>
            <a:r>
              <a:rPr lang="es-AR" sz="2400" b="1" dirty="0" smtClean="0">
                <a:latin typeface="Arial" pitchFamily="34" charset="0"/>
                <a:cs typeface="Arial" pitchFamily="34" charset="0"/>
              </a:rPr>
              <a:t>Los emprendimientos hidroeléctricos que son </a:t>
            </a:r>
            <a:r>
              <a:rPr lang="es-AR" sz="2400" b="1" dirty="0" err="1" smtClean="0">
                <a:latin typeface="Arial" pitchFamily="34" charset="0"/>
                <a:cs typeface="Arial" pitchFamily="34" charset="0"/>
              </a:rPr>
              <a:t>desarro-llados</a:t>
            </a:r>
            <a:r>
              <a:rPr lang="es-AR" sz="2400" b="1" dirty="0" smtClean="0">
                <a:latin typeface="Arial" pitchFamily="34" charset="0"/>
                <a:cs typeface="Arial" pitchFamily="34" charset="0"/>
              </a:rPr>
              <a:t> y operados de manera económicamente viable, ambientalmente sensata y socialmente responsable, re-presentan desarrollo sostenible en su mejor concepción.</a:t>
            </a:r>
          </a:p>
          <a:p>
            <a:pPr>
              <a:buFont typeface="Wingdings" pitchFamily="2" charset="2"/>
              <a:buChar char="q"/>
            </a:pPr>
            <a:endParaRPr lang="es-AR" sz="2400" b="1" dirty="0" smtClean="0">
              <a:latin typeface="Arial" pitchFamily="34" charset="0"/>
              <a:cs typeface="Arial" pitchFamily="34" charset="0"/>
            </a:endParaRPr>
          </a:p>
          <a:p>
            <a:pPr>
              <a:lnSpc>
                <a:spcPct val="150000"/>
              </a:lnSpc>
              <a:buFont typeface="Wingdings" pitchFamily="2" charset="2"/>
              <a:buChar char="q"/>
            </a:pPr>
            <a:r>
              <a:rPr lang="es-AR" sz="2400" b="1" dirty="0" smtClean="0">
                <a:latin typeface="Arial" pitchFamily="34" charset="0"/>
                <a:cs typeface="Arial" pitchFamily="34" charset="0"/>
              </a:rPr>
              <a:t>Es decir desarrollo que hoy atiende a las necesidades de las personas, sin comprometer la capacidad de las </a:t>
            </a:r>
            <a:r>
              <a:rPr lang="es-AR" sz="2400" b="1" dirty="0" err="1" smtClean="0">
                <a:latin typeface="Arial" pitchFamily="34" charset="0"/>
                <a:cs typeface="Arial" pitchFamily="34" charset="0"/>
              </a:rPr>
              <a:t>futu</a:t>
            </a:r>
            <a:r>
              <a:rPr lang="es-AR" sz="2400" b="1" dirty="0" smtClean="0">
                <a:latin typeface="Arial" pitchFamily="34" charset="0"/>
                <a:cs typeface="Arial" pitchFamily="34" charset="0"/>
              </a:rPr>
              <a:t>-ras generaciones de atender a sus propias necesidades.</a:t>
            </a:r>
            <a:endParaRPr lang="es-ES" sz="2400" b="1" dirty="0">
              <a:latin typeface="Arial" pitchFamily="34" charset="0"/>
              <a:cs typeface="Arial" pitchFamily="34" charset="0"/>
            </a:endParaRPr>
          </a:p>
        </p:txBody>
      </p:sp>
      <p:sp>
        <p:nvSpPr>
          <p:cNvPr id="5" name="4 Marcador de número de diapositiva"/>
          <p:cNvSpPr>
            <a:spLocks noGrp="1"/>
          </p:cNvSpPr>
          <p:nvPr>
            <p:ph type="sldNum" sz="quarter" idx="12"/>
          </p:nvPr>
        </p:nvSpPr>
        <p:spPr/>
        <p:txBody>
          <a:bodyPr/>
          <a:lstStyle/>
          <a:p>
            <a:pPr>
              <a:defRPr/>
            </a:pPr>
            <a:fld id="{11AF508F-BF6B-4BA9-A158-8EBC7EBB8F30}" type="slidenum">
              <a:rPr lang="es-ES" smtClean="0"/>
              <a:pPr>
                <a:defRPr/>
              </a:pPr>
              <a:t>7</a:t>
            </a:fld>
            <a:endParaRPr lang="es-E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2 Marcador de contenido"/>
          <p:cNvSpPr>
            <a:spLocks noGrp="1"/>
          </p:cNvSpPr>
          <p:nvPr>
            <p:ph idx="1"/>
          </p:nvPr>
        </p:nvSpPr>
        <p:spPr>
          <a:xfrm>
            <a:off x="673224" y="1816844"/>
            <a:ext cx="7715200" cy="2908300"/>
          </a:xfrm>
          <a:solidFill>
            <a:srgbClr val="FFFF00"/>
          </a:solidFill>
        </p:spPr>
        <p:txBody>
          <a:bodyPr/>
          <a:lstStyle/>
          <a:p>
            <a:pPr>
              <a:lnSpc>
                <a:spcPct val="150000"/>
              </a:lnSpc>
              <a:buFont typeface="Wingdings" pitchFamily="2" charset="2"/>
              <a:buChar char="q"/>
            </a:pPr>
            <a:r>
              <a:rPr lang="es-AR" sz="2400" b="1" dirty="0" smtClean="0">
                <a:latin typeface="Arial" charset="0"/>
                <a:cs typeface="Arial" charset="0"/>
              </a:rPr>
              <a:t>Contar en Argentina con un 40% de generación hidráulica parece un supuesto de trabajo razona-</a:t>
            </a:r>
            <a:r>
              <a:rPr lang="es-AR" sz="2400" b="1" dirty="0" err="1" smtClean="0">
                <a:latin typeface="Arial" charset="0"/>
                <a:cs typeface="Arial" charset="0"/>
              </a:rPr>
              <a:t>ble</a:t>
            </a:r>
            <a:r>
              <a:rPr lang="es-AR" sz="2400" b="1" dirty="0" smtClean="0">
                <a:latin typeface="Arial" charset="0"/>
                <a:cs typeface="Arial" charset="0"/>
              </a:rPr>
              <a:t> para así fortalecer la seguridad energética, al reducir la dependencia que en la actualidad se tiene de los combustibles líquidos.</a:t>
            </a:r>
          </a:p>
        </p:txBody>
      </p:sp>
      <p:sp>
        <p:nvSpPr>
          <p:cNvPr id="5" name="4 Marcador de número de diapositiva"/>
          <p:cNvSpPr>
            <a:spLocks noGrp="1"/>
          </p:cNvSpPr>
          <p:nvPr>
            <p:ph type="sldNum" sz="quarter" idx="12"/>
          </p:nvPr>
        </p:nvSpPr>
        <p:spPr/>
        <p:txBody>
          <a:bodyPr/>
          <a:lstStyle/>
          <a:p>
            <a:pPr>
              <a:defRPr/>
            </a:pPr>
            <a:fld id="{D047B821-1D06-49CE-B429-E9403C6F0B2D}" type="slidenum">
              <a:rPr lang="es-ES" smtClean="0"/>
              <a:pPr>
                <a:defRPr/>
              </a:pPr>
              <a:t>8</a:t>
            </a:fld>
            <a:endParaRPr lang="es-E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2 Marcador de contenido"/>
          <p:cNvSpPr>
            <a:spLocks noGrp="1"/>
          </p:cNvSpPr>
          <p:nvPr>
            <p:ph idx="1"/>
          </p:nvPr>
        </p:nvSpPr>
        <p:spPr>
          <a:xfrm>
            <a:off x="457200" y="1600200"/>
            <a:ext cx="7931150" cy="2476500"/>
          </a:xfrm>
          <a:solidFill>
            <a:srgbClr val="FFFF00"/>
          </a:solidFill>
        </p:spPr>
        <p:txBody>
          <a:bodyPr/>
          <a:lstStyle/>
          <a:p>
            <a:pPr>
              <a:lnSpc>
                <a:spcPct val="150000"/>
              </a:lnSpc>
              <a:buFont typeface="Wingdings" pitchFamily="2" charset="2"/>
              <a:buChar char="q"/>
            </a:pPr>
            <a:r>
              <a:rPr lang="es-AR" sz="2400" b="1" dirty="0" smtClean="0">
                <a:latin typeface="Arial" charset="0"/>
                <a:cs typeface="Arial" charset="0"/>
              </a:rPr>
              <a:t>Al presente se estaría en un momento clave para retomar el desarrollo del Sector Hidroeléctrico por haber consenso sobre el enorme potencial que representan para el país las energías renovables. </a:t>
            </a:r>
            <a:endParaRPr lang="es-ES" sz="2400" b="1" dirty="0" smtClean="0">
              <a:latin typeface="Arial" charset="0"/>
              <a:cs typeface="Arial" charset="0"/>
            </a:endParaRPr>
          </a:p>
        </p:txBody>
      </p:sp>
      <p:sp>
        <p:nvSpPr>
          <p:cNvPr id="5" name="4 Marcador de número de diapositiva"/>
          <p:cNvSpPr>
            <a:spLocks noGrp="1"/>
          </p:cNvSpPr>
          <p:nvPr>
            <p:ph type="sldNum" sz="quarter" idx="12"/>
          </p:nvPr>
        </p:nvSpPr>
        <p:spPr/>
        <p:txBody>
          <a:bodyPr/>
          <a:lstStyle/>
          <a:p>
            <a:pPr>
              <a:defRPr/>
            </a:pPr>
            <a:fld id="{D76D52B6-CC0B-4A34-B3AB-02B3F77AC243}" type="slidenum">
              <a:rPr lang="es-ES" smtClean="0"/>
              <a:pPr>
                <a:defRPr/>
              </a:pPr>
              <a:t>9</a:t>
            </a:fld>
            <a:endParaRPr lang="es-E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3203</TotalTime>
  <Words>2195</Words>
  <Application>Microsoft Office PowerPoint</Application>
  <PresentationFormat>Presentación en pantalla (4:3)</PresentationFormat>
  <Paragraphs>244</Paragraphs>
  <Slides>59</Slides>
  <Notes>1</Notes>
  <HiddenSlides>0</HiddenSlides>
  <MMClips>0</MMClips>
  <ScaleCrop>false</ScaleCrop>
  <HeadingPairs>
    <vt:vector size="4" baseType="variant">
      <vt:variant>
        <vt:lpstr>Tema</vt:lpstr>
      </vt:variant>
      <vt:variant>
        <vt:i4>1</vt:i4>
      </vt:variant>
      <vt:variant>
        <vt:lpstr>Títulos de diapositiva</vt:lpstr>
      </vt:variant>
      <vt:variant>
        <vt:i4>59</vt:i4>
      </vt:variant>
    </vt:vector>
  </HeadingPairs>
  <TitlesOfParts>
    <vt:vector size="60" baseType="lpstr">
      <vt:lpstr>Tema de Office</vt:lpstr>
      <vt:lpstr>Diapositiva 1</vt:lpstr>
      <vt:lpstr>Diapositiva 2</vt:lpstr>
      <vt:lpstr>ALGUNAS MALAS NOTICIAS PARA COMENZAR</vt:lpstr>
      <vt:lpstr>LOS APROVECHAMIENTOS HIDROELECTRICOS</vt:lpstr>
      <vt:lpstr>La hidroelectricidad es una fuente renovable de energía</vt:lpstr>
      <vt:lpstr>Hidroelectricidad significa energía limpia y barata para hoy y mañana</vt:lpstr>
      <vt:lpstr>La hidroelectricidad es un instrumento valioso para el desarrollo sostenible</vt:lpstr>
      <vt:lpstr>Diapositiva 8</vt:lpstr>
      <vt:lpstr>Diapositiva 9</vt:lpstr>
      <vt:lpstr>Diapositiva 10</vt:lpstr>
      <vt:lpstr>LOS OPOSITORES DE LAS OBRAS HIDRAULICAS</vt:lpstr>
      <vt:lpstr>Diapositiva 12</vt:lpstr>
      <vt:lpstr>PAUTA BÁSICA DE ICOLD (1997)</vt:lpstr>
      <vt:lpstr>STATUS JURÍDICO DE LOS RECURSOS HIDRICOS</vt:lpstr>
      <vt:lpstr>Diapositiva 15</vt:lpstr>
      <vt:lpstr>Diapositiva 16</vt:lpstr>
      <vt:lpstr>SITUACION DEL SECTOR HIDROELECTRICO ARGENTINO</vt:lpstr>
      <vt:lpstr>Diapositiva 18</vt:lpstr>
      <vt:lpstr>Diapositiva 19</vt:lpstr>
      <vt:lpstr>Diapositiva 20</vt:lpstr>
      <vt:lpstr>Diapositiva 21</vt:lpstr>
      <vt:lpstr>Diapositiva 22</vt:lpstr>
      <vt:lpstr>APROVECHAMIENTOS HIDROELEC-TRICOS CONCESIONADOS POR EL ESTADO  NACIONAL ARGENTINO </vt:lpstr>
      <vt:lpstr>Diapositiva 24</vt:lpstr>
      <vt:lpstr>Diapositiva 25</vt:lpstr>
      <vt:lpstr>Diapositiva 26</vt:lpstr>
      <vt:lpstr>DEMANDA POSIBLE DE ENERGIA HIDRAULICA PARA 2030</vt:lpstr>
      <vt:lpstr>Diapositiva 28</vt:lpstr>
      <vt:lpstr>Diapositiva 29</vt:lpstr>
      <vt:lpstr>RESUMEN DE RESULTADOS</vt:lpstr>
      <vt:lpstr>¿ QUE INVERSION EN HIDRO’s SE NECESITA ?</vt:lpstr>
      <vt:lpstr>PROYECTOS EN CARTERA PARA                 UNA OFERTA HIDROELECTRICA</vt:lpstr>
      <vt:lpstr>Diapositiva 33</vt:lpstr>
      <vt:lpstr>Diapositiva 34</vt:lpstr>
      <vt:lpstr>Diapositiva 35</vt:lpstr>
      <vt:lpstr>Diapositiva 36</vt:lpstr>
      <vt:lpstr>Diapositiva 37</vt:lpstr>
      <vt:lpstr>Diapositiva 38</vt:lpstr>
      <vt:lpstr>Diapositiva 39</vt:lpstr>
      <vt:lpstr>PROYECTOS HIDROELECTRICOS DE MAYOR INTERES</vt:lpstr>
      <vt:lpstr>Diapositiva 41</vt:lpstr>
      <vt:lpstr>Diapositiva 42</vt:lpstr>
      <vt:lpstr>Diapositiva 43</vt:lpstr>
      <vt:lpstr>ESTADO DE SITUACION DE PROYECTOS HIDROELECTRICOS LICITADOS</vt:lpstr>
      <vt:lpstr>COSTEO DE LAS OBRAS Y FORMAS DE FINANCIAMIENTO</vt:lpstr>
      <vt:lpstr>Diapositiva 46</vt:lpstr>
      <vt:lpstr>LA COMPONENTE AMBIENTAL DEL  COSTO DE LOS PROYECTOS</vt:lpstr>
      <vt:lpstr>POSIBLE FORMA DE FINANCIAMIENTO</vt:lpstr>
      <vt:lpstr>Diapositiva 49</vt:lpstr>
      <vt:lpstr>Diapositiva 50</vt:lpstr>
      <vt:lpstr>Diapositiva 51</vt:lpstr>
      <vt:lpstr>REPENSAR LA ORGANIZACIÓN DEL ESTADO</vt:lpstr>
      <vt:lpstr>Diapositiva 53</vt:lpstr>
      <vt:lpstr>ORGANIZACIÓN PARA EL            SECTOR HIDROELECTRICO</vt:lpstr>
      <vt:lpstr>Diapositiva 55</vt:lpstr>
      <vt:lpstr>MISIONES DE LA AGENCIA NACIONAL DE  APROVECHAMIENTOS HIDROELECTRICOS</vt:lpstr>
      <vt:lpstr>Diapositiva 57</vt:lpstr>
      <vt:lpstr>Diapositiva 58</vt:lpstr>
      <vt:lpstr>Diapositiva 59</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User</dc:creator>
  <cp:lastModifiedBy>Guillermo Malinow</cp:lastModifiedBy>
  <cp:revision>586</cp:revision>
  <dcterms:created xsi:type="dcterms:W3CDTF">2008-09-26T01:16:10Z</dcterms:created>
  <dcterms:modified xsi:type="dcterms:W3CDTF">2013-08-03T19:44:03Z</dcterms:modified>
</cp:coreProperties>
</file>